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41"/>
  </p:notesMasterIdLst>
  <p:handoutMasterIdLst>
    <p:handoutMasterId r:id="rId42"/>
  </p:handoutMasterIdLst>
  <p:sldIdLst>
    <p:sldId id="257" r:id="rId6"/>
    <p:sldId id="268" r:id="rId7"/>
    <p:sldId id="331" r:id="rId8"/>
    <p:sldId id="427" r:id="rId9"/>
    <p:sldId id="428" r:id="rId10"/>
    <p:sldId id="448" r:id="rId11"/>
    <p:sldId id="273" r:id="rId12"/>
    <p:sldId id="429" r:id="rId13"/>
    <p:sldId id="386" r:id="rId14"/>
    <p:sldId id="371" r:id="rId15"/>
    <p:sldId id="375" r:id="rId16"/>
    <p:sldId id="379" r:id="rId17"/>
    <p:sldId id="431" r:id="rId18"/>
    <p:sldId id="433" r:id="rId19"/>
    <p:sldId id="432" r:id="rId20"/>
    <p:sldId id="435" r:id="rId21"/>
    <p:sldId id="434" r:id="rId22"/>
    <p:sldId id="436" r:id="rId23"/>
    <p:sldId id="437" r:id="rId24"/>
    <p:sldId id="291" r:id="rId25"/>
    <p:sldId id="384" r:id="rId26"/>
    <p:sldId id="387" r:id="rId27"/>
    <p:sldId id="438" r:id="rId28"/>
    <p:sldId id="411" r:id="rId29"/>
    <p:sldId id="418" r:id="rId30"/>
    <p:sldId id="439" r:id="rId31"/>
    <p:sldId id="449" r:id="rId32"/>
    <p:sldId id="441" r:id="rId33"/>
    <p:sldId id="442" r:id="rId34"/>
    <p:sldId id="443" r:id="rId35"/>
    <p:sldId id="444" r:id="rId36"/>
    <p:sldId id="445" r:id="rId37"/>
    <p:sldId id="324" r:id="rId38"/>
    <p:sldId id="450" r:id="rId39"/>
    <p:sldId id="325" r:id="rId40"/>
  </p:sldIdLst>
  <p:sldSz cx="12192000" cy="6858000"/>
  <p:notesSz cx="6797675" cy="9929813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 userDrawn="1">
          <p15:clr>
            <a:srgbClr val="A4A3A4"/>
          </p15:clr>
        </p15:guide>
        <p15:guide id="2" orient="horz" pos="3123" userDrawn="1">
          <p15:clr>
            <a:srgbClr val="A4A3A4"/>
          </p15:clr>
        </p15:guide>
        <p15:guide id="3" pos="197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pos="408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e van Daal" initials="TvD" lastIdx="2" clrIdx="0">
    <p:extLst>
      <p:ext uri="{19B8F6BF-5375-455C-9EA6-DF929625EA0E}">
        <p15:presenceInfo xmlns:p15="http://schemas.microsoft.com/office/powerpoint/2012/main" userId="S::tvdaal@ad.ua.ac.be::ecf543c1-d1bd-4274-b68c-558406766b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00FF"/>
    <a:srgbClr val="2A77CF"/>
    <a:srgbClr val="983466"/>
    <a:srgbClr val="9A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00060-EAD8-AC9D-4518-1FDDC6861166}" v="4" dt="2025-03-26T15:42:05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6"/>
        <p:guide orient="horz" pos="3123"/>
        <p:guide pos="197"/>
        <p:guide pos="2141"/>
        <p:guide pos="40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Vermeiren" userId="S::sovermeiren@ad.ua.ac.be::b3162025-3ed1-4cee-90bc-b521a3901998" providerId="AD" clId="Web-{28700060-EAD8-AC9D-4518-1FDDC6861166}"/>
    <pc:docChg chg="modSld">
      <pc:chgData name="Sofie Vermeiren" userId="S::sovermeiren@ad.ua.ac.be::b3162025-3ed1-4cee-90bc-b521a3901998" providerId="AD" clId="Web-{28700060-EAD8-AC9D-4518-1FDDC6861166}" dt="2025-03-26T15:42:04.547" v="2" actId="20577"/>
      <pc:docMkLst>
        <pc:docMk/>
      </pc:docMkLst>
      <pc:sldChg chg="modSp">
        <pc:chgData name="Sofie Vermeiren" userId="S::sovermeiren@ad.ua.ac.be::b3162025-3ed1-4cee-90bc-b521a3901998" providerId="AD" clId="Web-{28700060-EAD8-AC9D-4518-1FDDC6861166}" dt="2025-03-26T15:42:04.547" v="2" actId="20577"/>
        <pc:sldMkLst>
          <pc:docMk/>
          <pc:sldMk cId="1999607063" sldId="434"/>
        </pc:sldMkLst>
        <pc:spChg chg="mod">
          <ac:chgData name="Sofie Vermeiren" userId="S::sovermeiren@ad.ua.ac.be::b3162025-3ed1-4cee-90bc-b521a3901998" providerId="AD" clId="Web-{28700060-EAD8-AC9D-4518-1FDDC6861166}" dt="2025-03-26T15:42:04.547" v="2" actId="20577"/>
          <ac:spMkLst>
            <pc:docMk/>
            <pc:sldMk cId="1999607063" sldId="434"/>
            <ac:spMk id="4" creationId="{DFFEF8E1-907C-4D48-9E27-8BBDF7F7879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9C054-719A-41DF-811F-C540A8FF7D50}" type="datetimeFigureOut">
              <a:rPr lang="nl-BE" smtClean="0"/>
              <a:t>26/03/2025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18659-2183-4D5B-966D-8385DBC8B90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6704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75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7759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1BA024AD-D02E-1148-9813-A0DDE1A9AA61}" type="datetimeFigureOut">
              <a:rPr lang="nl-BE" smtClean="0"/>
              <a:t>26/03/2025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244" y="4779437"/>
            <a:ext cx="5437188" cy="3909151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2055"/>
            <a:ext cx="2946135" cy="49775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955" y="9432055"/>
            <a:ext cx="2946135" cy="497759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70203808-A6AE-8847-8EC6-9F383425AE8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59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018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117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1549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5610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513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120">
              <a:defRPr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474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1466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953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965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0547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188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895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5330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0229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605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1678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157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1155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5916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8529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372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58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612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7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272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490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07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3808-A6AE-8847-8EC6-9F383425AE8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022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enk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F0EA669-8677-CD4C-AD8D-C4852AC0E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274638" indent="-274638"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grafiek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</p:spPr>
        <p:txBody>
          <a:bodyPr/>
          <a:lstStyle>
            <a:lvl1pPr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volvl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5C0A10-7AE5-B54C-981D-2DBA7B6F3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9850" y="1613587"/>
            <a:ext cx="1892300" cy="5334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3E52E258-A471-1A48-9273-7FE52ACD15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29781"/>
            <a:ext cx="794485" cy="223949"/>
          </a:xfrm>
          <a:prstGeom prst="rect">
            <a:avLst/>
          </a:prstGeom>
        </p:spPr>
      </p:pic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me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0E03AEB-DCFF-FA42-98DA-C3ACA4374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29781"/>
            <a:ext cx="794485" cy="2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  <a:p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quote 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A0A6BFC5-0BDC-5046-9C6A-AAF1C2A72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29781"/>
            <a:ext cx="794485" cy="2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BE210D56-4E21-934F-8202-FD47D01F6A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4313" y="2272145"/>
            <a:ext cx="5003800" cy="3965142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</p:spPr>
        <p:txBody>
          <a:bodyPr lIns="0" tIns="0" rIns="0" bIns="0">
            <a:noAutofit/>
          </a:bodyPr>
          <a:lstStyle>
            <a:lvl1pPr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00FD63E4-7A1F-3F45-BEA4-5214676296E8}"/>
              </a:ext>
            </a:extLst>
          </p:cNvPr>
          <p:cNvSpPr txBox="1">
            <a:spLocks/>
          </p:cNvSpPr>
          <p:nvPr userDrawn="1"/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E038E271-308C-2E46-A3EC-56326F9084CC}" type="slidenum">
              <a:rPr lang="nl-BE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nl-B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/>
              <a:t>Quote</a:t>
            </a:r>
            <a:endParaRPr lang="en-BE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BE" sz="1600" b="0" i="0">
              <a:latin typeface="ITC Officina Sans Std Book" panose="020B0506040203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9ECB3C9-12BB-DD49-AC9C-6DE65FEA7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550" cy="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8654313-1537-5142-95BA-4A8661FBC4E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2596742" cy="5616575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reed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001DE70-4479-594D-A26D-6DB2E92A0A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24" y="4184248"/>
            <a:ext cx="3434216" cy="2050586"/>
          </a:xfrm>
        </p:spPr>
        <p:txBody>
          <a:bodyPr lIns="0" tIns="0" rIns="0" bIns="0"/>
          <a:lstStyle>
            <a:lvl1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67FEAD4B-4784-944D-8A3A-6F8F05B2424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9572" y="4184248"/>
            <a:ext cx="3444601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200DA6C-1B4D-7949-8FFA-3FD5A35A03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25016" y="4184248"/>
            <a:ext cx="3422523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70" y="3547641"/>
            <a:ext cx="345701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711" y="3547641"/>
            <a:ext cx="342382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35526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106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EE21860-5FC5-0A4C-BF9F-FA989D78CD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466" y="4248036"/>
            <a:ext cx="3439464" cy="1989251"/>
          </a:xfrm>
        </p:spPr>
        <p:txBody>
          <a:bodyPr lIns="0" tIns="0" rIns="0" bIns="0"/>
          <a:lstStyle>
            <a:lvl1pPr algn="ctr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1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25749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19">
            <a:extLst>
              <a:ext uri="{FF2B5EF4-FFF2-40B4-BE49-F238E27FC236}">
                <a16:creationId xmlns:a16="http://schemas.microsoft.com/office/drawing/2014/main" id="{BAE77478-3281-CE4C-A99F-3E6F4A49E17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3177" y="4248037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521" y="3725750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2" name="Tijdelijke aanduiding voor inhoud 19">
            <a:extLst>
              <a:ext uri="{FF2B5EF4-FFF2-40B4-BE49-F238E27FC236}">
                <a16:creationId xmlns:a16="http://schemas.microsoft.com/office/drawing/2014/main" id="{050AED9D-9374-024A-95E7-51259149F7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70394" y="4226560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9738" y="3704273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Titel</a:t>
            </a:r>
            <a:endParaRPr lang="nl-BE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C89CC1E-5699-C54E-83AE-63F796F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nl-NL"/>
              <a:t>Ondertitel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B2CABEA2-6FA0-0245-B24A-C92832AA0D0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3888" y="6429781"/>
            <a:ext cx="794485" cy="223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3" r:id="rId9"/>
    <p:sldLayoutId id="2147484112" r:id="rId10"/>
    <p:sldLayoutId id="2147484102" r:id="rId11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rgbClr val="FF0000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740815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2pPr>
      <a:lvl3pPr marL="1090057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3pPr>
      <a:lvl4pPr marL="1454114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4pPr>
      <a:lvl5pPr marL="1663658" indent="-22647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7654-B1F8-CB41-A11C-78EAAE0B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Statistiek B – contactmoment 4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9F27B-4FA1-1945-B3AE-2234EB3F5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i="1"/>
              <a:t>Assumpties regressieanalyse</a:t>
            </a:r>
          </a:p>
          <a:p>
            <a:r>
              <a:rPr lang="nl-BE" i="1"/>
              <a:t>Meervoudige regressieanalyse</a:t>
            </a:r>
          </a:p>
          <a:p>
            <a:pPr algn="l"/>
            <a:r>
              <a:rPr lang="nl-BE"/>
              <a:t>										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2380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2075D-01DB-5641-A1B9-A88661F2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Geen outliers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D09AFEE-7ACD-CF48-B371-C7350AC15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207432-7744-084A-90BA-C425098D9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FB23A4-D4D9-8444-9DE5-C9782A7F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2421690"/>
            <a:ext cx="7569200" cy="3365500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F7605DF1-9B79-D74A-8A96-A5349DA61C14}"/>
              </a:ext>
            </a:extLst>
          </p:cNvPr>
          <p:cNvGrpSpPr/>
          <p:nvPr/>
        </p:nvGrpSpPr>
        <p:grpSpPr>
          <a:xfrm>
            <a:off x="3769513" y="5757342"/>
            <a:ext cx="511043" cy="553105"/>
            <a:chOff x="1379881" y="3986783"/>
            <a:chExt cx="511043" cy="55310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1523D69-582B-CC46-8D0E-0A8FAF5D03F9}"/>
                </a:ext>
              </a:extLst>
            </p:cNvPr>
            <p:cNvSpPr/>
            <p:nvPr/>
          </p:nvSpPr>
          <p:spPr bwMode="auto">
            <a:xfrm>
              <a:off x="1380771" y="3986783"/>
              <a:ext cx="510153" cy="53062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22" name="Afbeelding 21" descr="Afbeelding met tafel&#10;&#10;Automatisch gegenereerde beschrijving">
              <a:extLst>
                <a:ext uri="{FF2B5EF4-FFF2-40B4-BE49-F238E27FC236}">
                  <a16:creationId xmlns:a16="http://schemas.microsoft.com/office/drawing/2014/main" id="{BCA183A7-F3E5-F942-9B40-719C27EEA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625" b="71797" l="2187" r="9943"/>
                      </a14:imgEffect>
                    </a14:imgLayer>
                  </a14:imgProps>
                </a:ext>
              </a:extLst>
            </a:blip>
            <a:srcRect l="2214" t="64081" r="90855" b="27307"/>
            <a:stretch/>
          </p:blipFill>
          <p:spPr>
            <a:xfrm>
              <a:off x="1379881" y="4009263"/>
              <a:ext cx="510155" cy="530625"/>
            </a:xfrm>
            <a:prstGeom prst="rect">
              <a:avLst/>
            </a:prstGeom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BE951B01-3A22-6746-B56F-C8B93976F23E}"/>
              </a:ext>
            </a:extLst>
          </p:cNvPr>
          <p:cNvGrpSpPr/>
          <p:nvPr/>
        </p:nvGrpSpPr>
        <p:grpSpPr>
          <a:xfrm>
            <a:off x="7425294" y="5757342"/>
            <a:ext cx="551163" cy="530625"/>
            <a:chOff x="1338873" y="4767072"/>
            <a:chExt cx="551163" cy="530625"/>
          </a:xfrm>
          <a:solidFill>
            <a:schemeClr val="accent2"/>
          </a:solidFill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AD0A291-FE0D-844A-96E7-4B4A08A95F41}"/>
                </a:ext>
              </a:extLst>
            </p:cNvPr>
            <p:cNvSpPr/>
            <p:nvPr/>
          </p:nvSpPr>
          <p:spPr bwMode="auto">
            <a:xfrm>
              <a:off x="1379882" y="4767072"/>
              <a:ext cx="510154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25" name="Afbeelding 24" descr="Afbeelding met tafel&#10;&#10;Automatisch gegenereerde beschrijving">
              <a:extLst>
                <a:ext uri="{FF2B5EF4-FFF2-40B4-BE49-F238E27FC236}">
                  <a16:creationId xmlns:a16="http://schemas.microsoft.com/office/drawing/2014/main" id="{7F403482-3530-0545-97B5-E02E29222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250" b="71422" l="53033" r="59788"/>
                      </a14:imgEffect>
                    </a14:imgLayer>
                  </a14:imgProps>
                </a:ext>
              </a:extLst>
            </a:blip>
            <a:srcRect l="52189" t="63707" r="40880" b="27681"/>
            <a:stretch/>
          </p:blipFill>
          <p:spPr>
            <a:xfrm>
              <a:off x="1338873" y="4767072"/>
              <a:ext cx="510153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4211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12EBA-883D-3F4B-AEBD-64E44985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Geen clustering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03C72B-29CD-E544-BD40-364BA78E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nl-BE" b="0"/>
          </a:p>
          <a:p>
            <a:pPr>
              <a:lnSpc>
                <a:spcPct val="80000"/>
              </a:lnSpc>
            </a:pPr>
            <a:endParaRPr lang="nl-BE" b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C7A5354-21EE-1040-9BFC-0BD5146849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11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02C7ED-AACF-CF4B-9BDF-164CD798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30" y="2616921"/>
            <a:ext cx="7505700" cy="3225800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BAD8D904-69BB-A447-B0FB-B94C56F65BE3}"/>
              </a:ext>
            </a:extLst>
          </p:cNvPr>
          <p:cNvGrpSpPr/>
          <p:nvPr/>
        </p:nvGrpSpPr>
        <p:grpSpPr>
          <a:xfrm>
            <a:off x="3769513" y="5757342"/>
            <a:ext cx="511043" cy="553105"/>
            <a:chOff x="1379881" y="3986783"/>
            <a:chExt cx="511043" cy="553105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E513583-81B8-A041-831A-F81D85D5FE70}"/>
                </a:ext>
              </a:extLst>
            </p:cNvPr>
            <p:cNvSpPr/>
            <p:nvPr/>
          </p:nvSpPr>
          <p:spPr bwMode="auto">
            <a:xfrm>
              <a:off x="1380771" y="3986783"/>
              <a:ext cx="510153" cy="53062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19" name="Afbeelding 18" descr="Afbeelding met tafel&#10;&#10;Automatisch gegenereerde beschrijving">
              <a:extLst>
                <a:ext uri="{FF2B5EF4-FFF2-40B4-BE49-F238E27FC236}">
                  <a16:creationId xmlns:a16="http://schemas.microsoft.com/office/drawing/2014/main" id="{F3AD67B2-9E2F-3C4D-BC90-EFE9FBDDA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625" b="71797" l="2187" r="9943"/>
                      </a14:imgEffect>
                    </a14:imgLayer>
                  </a14:imgProps>
                </a:ext>
              </a:extLst>
            </a:blip>
            <a:srcRect l="2214" t="64081" r="90855" b="27307"/>
            <a:stretch/>
          </p:blipFill>
          <p:spPr>
            <a:xfrm>
              <a:off x="1379881" y="4009263"/>
              <a:ext cx="510155" cy="530625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773C3D52-49AA-C943-A94B-6FBE6F7A1D34}"/>
              </a:ext>
            </a:extLst>
          </p:cNvPr>
          <p:cNvGrpSpPr/>
          <p:nvPr/>
        </p:nvGrpSpPr>
        <p:grpSpPr>
          <a:xfrm>
            <a:off x="7425294" y="5757342"/>
            <a:ext cx="551163" cy="530625"/>
            <a:chOff x="1338873" y="4767072"/>
            <a:chExt cx="551163" cy="530625"/>
          </a:xfrm>
          <a:solidFill>
            <a:schemeClr val="accent2"/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009F954-BBEC-FE4F-8D14-7C7088250B6A}"/>
                </a:ext>
              </a:extLst>
            </p:cNvPr>
            <p:cNvSpPr/>
            <p:nvPr/>
          </p:nvSpPr>
          <p:spPr bwMode="auto">
            <a:xfrm>
              <a:off x="1379882" y="4767072"/>
              <a:ext cx="510154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22" name="Afbeelding 21" descr="Afbeelding met tafel&#10;&#10;Automatisch gegenereerde beschrijving">
              <a:extLst>
                <a:ext uri="{FF2B5EF4-FFF2-40B4-BE49-F238E27FC236}">
                  <a16:creationId xmlns:a16="http://schemas.microsoft.com/office/drawing/2014/main" id="{E606BBA6-C4C4-F54E-A21E-CFD088399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250" b="71422" l="53033" r="59788"/>
                      </a14:imgEffect>
                    </a14:imgLayer>
                  </a14:imgProps>
                </a:ext>
              </a:extLst>
            </a:blip>
            <a:srcRect l="52189" t="63707" r="40880" b="27681"/>
            <a:stretch/>
          </p:blipFill>
          <p:spPr>
            <a:xfrm>
              <a:off x="1338873" y="4767072"/>
              <a:ext cx="510153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43802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53A5F-9565-1241-B91B-75CA015B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Hoe cont     oleren?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A736900-0473-B944-BD95-E00AB303E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28437C2-F9CB-9C49-A3E0-079D9C7F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altLang="nl-BE"/>
              <a:t>Verschillende grafische weergaven:</a:t>
            </a:r>
          </a:p>
          <a:p>
            <a:pPr marL="819140" lvl="1" indent="-457200">
              <a:buFont typeface="+mj-lt"/>
              <a:buAutoNum type="arabicPeriod"/>
            </a:pPr>
            <a:r>
              <a:rPr lang="nl-BE" altLang="nl-BE"/>
              <a:t>Standaardgrafieken uit R</a:t>
            </a:r>
          </a:p>
          <a:p>
            <a:pPr marL="819140" lvl="1" indent="-457200">
              <a:buFont typeface="+mj-lt"/>
              <a:buAutoNum type="arabicPeriod"/>
            </a:pPr>
            <a:r>
              <a:rPr lang="nl-BE" altLang="nl-BE"/>
              <a:t>“Gepersonaliseerde” grafieken via OLP2 functies</a:t>
            </a:r>
          </a:p>
        </p:txBody>
      </p:sp>
      <p:pic>
        <p:nvPicPr>
          <p:cNvPr id="6" name="Picture 2" descr="Afbeeldingsresultaat voor R">
            <a:extLst>
              <a:ext uri="{FF2B5EF4-FFF2-40B4-BE49-F238E27FC236}">
                <a16:creationId xmlns:a16="http://schemas.microsoft.com/office/drawing/2014/main" id="{F6AA02EB-3A6F-744B-AF27-1BFBE950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28" y="662915"/>
            <a:ext cx="504703" cy="5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5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88AB2-F02A-D548-AB99-A1662DE8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Standaardgrafieken uit 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85F7AAE-676F-6A4F-A97C-12F1B0A66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CEB87B-536E-C340-8E61-F88B34709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par(mfrow = c(2,2))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plot(Model1)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33778E-CE6F-5844-96F0-7C0DE3979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1063358"/>
            <a:ext cx="7663180" cy="5794642"/>
          </a:xfrm>
          <a:prstGeom prst="rect">
            <a:avLst/>
          </a:prstGeom>
        </p:spPr>
      </p:pic>
      <p:cxnSp>
        <p:nvCxnSpPr>
          <p:cNvPr id="6" name="Rechte verbindingslijn 9">
            <a:extLst>
              <a:ext uri="{FF2B5EF4-FFF2-40B4-BE49-F238E27FC236}">
                <a16:creationId xmlns:a16="http://schemas.microsoft.com/office/drawing/2014/main" id="{8216FD89-4194-DC4A-A702-D6B60891829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199120" y="4002966"/>
            <a:ext cx="2814003" cy="2544678"/>
          </a:xfrm>
          <a:prstGeom prst="line">
            <a:avLst/>
          </a:prstGeom>
          <a:noFill/>
          <a:ln w="38100">
            <a:solidFill>
              <a:srgbClr val="F20A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Rechte verbindingslijn 18">
            <a:extLst>
              <a:ext uri="{FF2B5EF4-FFF2-40B4-BE49-F238E27FC236}">
                <a16:creationId xmlns:a16="http://schemas.microsoft.com/office/drawing/2014/main" id="{3EF71C9F-032C-FE4F-B9D1-560F38117D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41323" y="4002966"/>
            <a:ext cx="3038157" cy="254467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831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CB304-F06F-8A42-A00D-8D8E312E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Residuele vs geschatte waarden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3B9D565-7ACE-EB4A-9865-6FB760BB4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3BABF8-694F-8741-81F8-C422F525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nl-BE" err="1"/>
              <a:t>Verticale</a:t>
            </a:r>
            <a:r>
              <a:rPr lang="en-GB" altLang="nl-BE"/>
              <a:t> </a:t>
            </a:r>
            <a:r>
              <a:rPr lang="en-GB" altLang="nl-BE" err="1"/>
              <a:t>spreiding</a:t>
            </a:r>
            <a:r>
              <a:rPr lang="en-GB" altLang="nl-BE"/>
              <a:t> constant?</a:t>
            </a:r>
          </a:p>
          <a:p>
            <a:pPr lvl="1"/>
            <a:r>
              <a:rPr lang="en-GB" altLang="nl-BE" err="1"/>
              <a:t>Homoscedasticiteit</a:t>
            </a:r>
            <a:endParaRPr lang="en-GB" altLang="nl-BE"/>
          </a:p>
          <a:p>
            <a:pPr lvl="1"/>
            <a:endParaRPr lang="en-GB" altLang="nl-BE"/>
          </a:p>
          <a:p>
            <a:r>
              <a:rPr lang="en-GB" altLang="nl-BE"/>
              <a:t>Rode </a:t>
            </a:r>
            <a:r>
              <a:rPr lang="en-GB" altLang="nl-BE" err="1"/>
              <a:t>lijn</a:t>
            </a:r>
            <a:r>
              <a:rPr lang="en-GB" altLang="nl-BE"/>
              <a:t> </a:t>
            </a:r>
            <a:r>
              <a:rPr lang="en-GB" altLang="nl-BE" err="1"/>
              <a:t>horizontaal</a:t>
            </a:r>
            <a:r>
              <a:rPr lang="en-GB" altLang="nl-BE"/>
              <a:t> </a:t>
            </a:r>
            <a:r>
              <a:rPr lang="en-GB" altLang="nl-BE" err="1"/>
              <a:t>recht</a:t>
            </a:r>
            <a:r>
              <a:rPr lang="en-GB" altLang="nl-BE"/>
              <a:t>?</a:t>
            </a:r>
          </a:p>
          <a:p>
            <a:pPr lvl="1"/>
            <a:r>
              <a:rPr lang="en-GB" altLang="nl-BE" err="1"/>
              <a:t>Geen</a:t>
            </a:r>
            <a:r>
              <a:rPr lang="en-GB" altLang="nl-BE"/>
              <a:t> clustering</a:t>
            </a:r>
          </a:p>
          <a:p>
            <a:pPr lvl="1"/>
            <a:r>
              <a:rPr lang="en-GB" altLang="nl-BE" err="1"/>
              <a:t>Lineariteit</a:t>
            </a:r>
            <a:endParaRPr lang="en-GB" altLang="nl-BE"/>
          </a:p>
          <a:p>
            <a:pPr lvl="1"/>
            <a:endParaRPr lang="en-GB" altLang="nl-BE"/>
          </a:p>
          <a:p>
            <a:r>
              <a:rPr lang="en-GB" altLang="nl-BE"/>
              <a:t>Outliers </a:t>
            </a:r>
            <a:r>
              <a:rPr lang="en-GB" altLang="nl-BE" err="1"/>
              <a:t>kan</a:t>
            </a:r>
            <a:r>
              <a:rPr lang="en-GB" altLang="nl-BE"/>
              <a:t> je reeds  </a:t>
            </a:r>
            <a:r>
              <a:rPr lang="en-GB" altLang="nl-BE" err="1"/>
              <a:t>identificeren</a:t>
            </a:r>
            <a:endParaRPr lang="en-GB" altLang="nl-BE"/>
          </a:p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E0C199-AA81-DB4E-83FF-6F9327C10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" t="6999" r="52631" b="51842"/>
          <a:stretch/>
        </p:blipFill>
        <p:spPr>
          <a:xfrm>
            <a:off x="6670082" y="2799382"/>
            <a:ext cx="5259535" cy="34594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6E4DBD-DE36-3648-BB8D-16B7AF87C6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648564" y="172440"/>
            <a:ext cx="2281053" cy="161467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65D2318-734D-8649-95BC-95334BD8FCD2}"/>
              </a:ext>
            </a:extLst>
          </p:cNvPr>
          <p:cNvSpPr/>
          <p:nvPr/>
        </p:nvSpPr>
        <p:spPr bwMode="auto">
          <a:xfrm>
            <a:off x="9648564" y="108321"/>
            <a:ext cx="1140526" cy="87145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CB304-F06F-8A42-A00D-8D8E312E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Scale-location plot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3B9D565-7ACE-EB4A-9865-6FB760BB4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15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3BABF8-694F-8741-81F8-C422F525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>
              <a:defRPr/>
            </a:pPr>
            <a:r>
              <a:rPr lang="en-GB" err="1">
                <a:ea typeface="ＭＳ Ｐゴシック" charset="0"/>
                <a:cs typeface="ＭＳ Ｐゴシック" charset="0"/>
              </a:rPr>
              <a:t>Homoscedasticiteit</a:t>
            </a:r>
            <a:r>
              <a:rPr lang="en-GB"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>
                <a:ea typeface="ＭＳ Ｐゴシック" charset="0"/>
                <a:cs typeface="ＭＳ Ｐゴシック" charset="0"/>
              </a:rPr>
              <a:t>Rode </a:t>
            </a:r>
            <a:r>
              <a:rPr lang="en-GB" err="1">
                <a:ea typeface="ＭＳ Ｐゴシック" charset="0"/>
                <a:cs typeface="ＭＳ Ｐゴシック" charset="0"/>
              </a:rPr>
              <a:t>lijn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geeft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relatie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weer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tussen</a:t>
            </a:r>
            <a:br>
              <a:rPr lang="en-GB">
                <a:ea typeface="ＭＳ Ｐゴシック" charset="0"/>
                <a:cs typeface="ＭＳ Ｐゴシック" charset="0"/>
              </a:rPr>
            </a:br>
            <a:r>
              <a:rPr lang="en-GB" err="1">
                <a:ea typeface="ＭＳ Ｐゴシック" charset="0"/>
                <a:cs typeface="ＭＳ Ｐゴシック" charset="0"/>
              </a:rPr>
              <a:t>variantie</a:t>
            </a:r>
            <a:r>
              <a:rPr lang="en-GB">
                <a:ea typeface="ＭＳ Ｐゴシック" charset="0"/>
                <a:cs typeface="ＭＳ Ｐゴシック" charset="0"/>
              </a:rPr>
              <a:t> in </a:t>
            </a:r>
            <a:r>
              <a:rPr lang="en-GB" err="1">
                <a:ea typeface="ＭＳ Ｐゴシック" charset="0"/>
                <a:cs typeface="ＭＳ Ｐゴシック" charset="0"/>
              </a:rPr>
              <a:t>errortermen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en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geschatte</a:t>
            </a:r>
            <a:br>
              <a:rPr lang="en-GB">
                <a:ea typeface="ＭＳ Ｐゴシック" charset="0"/>
                <a:cs typeface="ＭＳ Ｐゴシック" charset="0"/>
              </a:rPr>
            </a:br>
            <a:r>
              <a:rPr lang="en-GB" err="1">
                <a:ea typeface="ＭＳ Ｐゴシック" charset="0"/>
                <a:cs typeface="ＭＳ Ｐゴシック" charset="0"/>
              </a:rPr>
              <a:t>waarden</a:t>
            </a:r>
            <a:endParaRPr lang="en-GB">
              <a:ea typeface="ＭＳ Ｐゴシック" charset="0"/>
              <a:cs typeface="ＭＳ Ｐゴシック" charset="0"/>
            </a:endParaRPr>
          </a:p>
          <a:p>
            <a:pPr lvl="1">
              <a:buFont typeface="Symbol" charset="0"/>
              <a:buChar char=""/>
              <a:defRPr/>
            </a:pPr>
            <a:r>
              <a:rPr lang="en-GB">
                <a:ea typeface="ＭＳ Ｐゴシック" charset="0"/>
                <a:cs typeface="ＭＳ Ｐゴシック" charset="0"/>
              </a:rPr>
              <a:t>rode </a:t>
            </a:r>
            <a:r>
              <a:rPr lang="en-GB" err="1">
                <a:ea typeface="ＭＳ Ｐゴシック" charset="0"/>
                <a:cs typeface="ＭＳ Ｐゴシック" charset="0"/>
              </a:rPr>
              <a:t>lijn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moet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horizontaal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lopen</a:t>
            </a:r>
            <a:endParaRPr lang="en-GB">
              <a:ea typeface="ＭＳ Ｐゴシック" charset="0"/>
              <a:cs typeface="ＭＳ Ｐゴシック" charset="0"/>
            </a:endParaRPr>
          </a:p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E0C199-AA81-DB4E-83FF-6F9327C10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0" t="56648" r="53001" b="2193"/>
          <a:stretch/>
        </p:blipFill>
        <p:spPr>
          <a:xfrm>
            <a:off x="6586727" y="2879693"/>
            <a:ext cx="5259535" cy="34594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A157A6-6461-A041-9B14-D19A7C72F5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648564" y="172440"/>
            <a:ext cx="2281053" cy="161467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70C8614-479F-F143-AF7A-044C7A9275E0}"/>
              </a:ext>
            </a:extLst>
          </p:cNvPr>
          <p:cNvSpPr/>
          <p:nvPr/>
        </p:nvSpPr>
        <p:spPr bwMode="auto">
          <a:xfrm>
            <a:off x="9648564" y="961761"/>
            <a:ext cx="1140526" cy="87145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3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CB304-F06F-8A42-A00D-8D8E312E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QQ-plot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3B9D565-7ACE-EB4A-9865-6FB760BB4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3BABF8-694F-8741-81F8-C422F525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>
              <a:defRPr/>
            </a:pPr>
            <a:r>
              <a:rPr lang="en-GB" err="1">
                <a:ea typeface="ＭＳ Ｐゴシック" charset="0"/>
                <a:cs typeface="ＭＳ Ｐゴシック" charset="0"/>
              </a:rPr>
              <a:t>Residuelen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normaal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verdeeld</a:t>
            </a:r>
            <a:r>
              <a:rPr lang="en-GB">
                <a:ea typeface="ＭＳ Ｐゴシック" charset="0"/>
                <a:cs typeface="ＭＳ Ｐゴシック" charset="0"/>
              </a:rPr>
              <a:t>?</a:t>
            </a:r>
          </a:p>
          <a:p>
            <a:pPr lvl="1">
              <a:buFont typeface="Symbol" charset="0"/>
              <a:buChar char=""/>
              <a:defRPr/>
            </a:pPr>
            <a:r>
              <a:rPr lang="en-GB" err="1">
                <a:ea typeface="ＭＳ Ｐゴシック" charset="0"/>
                <a:cs typeface="ＭＳ Ｐゴシック" charset="0"/>
              </a:rPr>
              <a:t>punten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moeten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allemaal</a:t>
            </a:r>
            <a:r>
              <a:rPr lang="en-GB">
                <a:ea typeface="ＭＳ Ｐゴシック" charset="0"/>
                <a:cs typeface="ＭＳ Ｐゴシック" charset="0"/>
              </a:rPr>
              <a:t> (min of </a:t>
            </a:r>
            <a:r>
              <a:rPr lang="en-GB" err="1">
                <a:ea typeface="ＭＳ Ｐゴシック" charset="0"/>
                <a:cs typeface="ＭＳ Ｐゴシック" charset="0"/>
              </a:rPr>
              <a:t>meer</a:t>
            </a:r>
            <a:r>
              <a:rPr lang="en-GB">
                <a:ea typeface="ＭＳ Ｐゴシック" charset="0"/>
                <a:cs typeface="ＭＳ Ｐゴシック" charset="0"/>
              </a:rPr>
              <a:t>)</a:t>
            </a:r>
            <a:br>
              <a:rPr lang="en-GB">
                <a:ea typeface="ＭＳ Ｐゴシック" charset="0"/>
                <a:cs typeface="ＭＳ Ｐゴシック" charset="0"/>
              </a:rPr>
            </a:br>
            <a:r>
              <a:rPr lang="en-GB">
                <a:ea typeface="ＭＳ Ｐゴシック" charset="0"/>
                <a:cs typeface="ＭＳ Ｐゴシック" charset="0"/>
              </a:rPr>
              <a:t>op de </a:t>
            </a:r>
            <a:r>
              <a:rPr lang="en-GB" err="1">
                <a:ea typeface="ＭＳ Ｐゴシック" charset="0"/>
                <a:cs typeface="ＭＳ Ｐゴシック" charset="0"/>
              </a:rPr>
              <a:t>lijn</a:t>
            </a:r>
            <a:r>
              <a:rPr lang="en-GB"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ea typeface="ＭＳ Ｐゴシック" charset="0"/>
                <a:cs typeface="ＭＳ Ｐゴシック" charset="0"/>
              </a:rPr>
              <a:t>liggen</a:t>
            </a:r>
            <a:r>
              <a:rPr lang="en-GB">
                <a:ea typeface="ＭＳ Ｐゴシック" charset="0"/>
                <a:cs typeface="ＭＳ Ｐゴシック" charset="0"/>
              </a:rPr>
              <a:t>…</a:t>
            </a:r>
          </a:p>
          <a:p>
            <a:pPr lvl="1">
              <a:defRPr/>
            </a:pPr>
            <a:endParaRPr lang="en-GB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E0C199-AA81-DB4E-83FF-6F9327C10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80" t="5913" r="3001" b="52928"/>
          <a:stretch/>
        </p:blipFill>
        <p:spPr>
          <a:xfrm>
            <a:off x="6598919" y="3014008"/>
            <a:ext cx="5259535" cy="34594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11B516-8FDD-6A46-85DD-1AE26C6EA1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648564" y="172440"/>
            <a:ext cx="2281053" cy="161467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7096C20-C3A7-964F-9D03-E0CF5F1FA28E}"/>
              </a:ext>
            </a:extLst>
          </p:cNvPr>
          <p:cNvSpPr/>
          <p:nvPr/>
        </p:nvSpPr>
        <p:spPr bwMode="auto">
          <a:xfrm>
            <a:off x="10782420" y="108321"/>
            <a:ext cx="1140526" cy="87145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24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5E91E-F19C-8F47-857F-68978A9C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Twee maten om outliers te evalueren?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B184296-E6EA-204C-A3A3-A319A34F4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FEF8E1-907C-4D48-9E27-8BBDF7F78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en-GB" altLang="nl-BE" u="sng"/>
              <a:t>Studentized residuals</a:t>
            </a:r>
            <a:r>
              <a:rPr lang="en-GB" altLang="nl-BE"/>
              <a:t>: </a:t>
            </a:r>
            <a:endParaRPr lang="nl-NL"/>
          </a:p>
          <a:p>
            <a:pPr marL="740410" lvl="1" indent="-378460"/>
            <a:r>
              <a:rPr lang="en-GB" altLang="nl-BE">
                <a:latin typeface="Calibri Light"/>
                <a:ea typeface="Verdana"/>
                <a:cs typeface="Calibri Light"/>
              </a:rPr>
              <a:t>Absolute </a:t>
            </a:r>
            <a:r>
              <a:rPr lang="en-GB" altLang="nl-BE" err="1">
                <a:latin typeface="Calibri Light"/>
                <a:ea typeface="Verdana"/>
                <a:cs typeface="Calibri Light"/>
              </a:rPr>
              <a:t>waarde</a:t>
            </a:r>
            <a:r>
              <a:rPr lang="en-GB" altLang="nl-BE">
                <a:latin typeface="Calibri Light"/>
                <a:ea typeface="Verdana"/>
                <a:cs typeface="Calibri Light"/>
              </a:rPr>
              <a:t> &gt; 2: "extreme"  outliers</a:t>
            </a:r>
          </a:p>
          <a:p>
            <a:pPr marL="740410" lvl="1" indent="-378460"/>
            <a:endParaRPr lang="en-GB" altLang="nl-BE"/>
          </a:p>
          <a:p>
            <a:pPr marL="274320" indent="-274320"/>
            <a:r>
              <a:rPr lang="en-GB" altLang="nl-BE" u="sng"/>
              <a:t>Cook</a:t>
            </a:r>
            <a:r>
              <a:rPr lang="ja-JP" altLang="en-GB" u="sng"/>
              <a:t>’</a:t>
            </a:r>
            <a:r>
              <a:rPr lang="en-GB" altLang="ja-JP" u="sng"/>
              <a:t>s distance (</a:t>
            </a:r>
            <a:r>
              <a:rPr lang="en-GB" altLang="ja-JP" i="1" u="sng"/>
              <a:t>D</a:t>
            </a:r>
            <a:r>
              <a:rPr lang="en-GB" altLang="ja-JP" i="1" u="sng" baseline="-25000"/>
              <a:t>i</a:t>
            </a:r>
            <a:r>
              <a:rPr lang="en-GB" altLang="ja-JP" u="sng"/>
              <a:t>)</a:t>
            </a:r>
            <a:r>
              <a:rPr lang="en-GB" altLang="ja-JP"/>
              <a:t>: </a:t>
            </a:r>
          </a:p>
          <a:p>
            <a:pPr marL="740410" lvl="1" indent="-378460"/>
            <a:r>
              <a:rPr lang="en-GB" altLang="nl-BE" err="1"/>
              <a:t>Referentiewaarde</a:t>
            </a:r>
            <a:r>
              <a:rPr lang="en-GB" altLang="nl-BE"/>
              <a:t> is 4 / (</a:t>
            </a:r>
            <a:r>
              <a:rPr lang="en-GB" altLang="nl-BE" i="1"/>
              <a:t>n </a:t>
            </a:r>
            <a:r>
              <a:rPr lang="en-GB" altLang="nl-BE"/>
              <a:t>– </a:t>
            </a:r>
            <a:r>
              <a:rPr lang="en-GB" altLang="nl-BE" i="1"/>
              <a:t>p </a:t>
            </a:r>
            <a:r>
              <a:rPr lang="en-GB" altLang="nl-BE"/>
              <a:t>– 1)</a:t>
            </a:r>
          </a:p>
          <a:p>
            <a:pPr marL="740410" lvl="1" indent="-378460"/>
            <a:r>
              <a:rPr lang="en-GB" altLang="nl-BE" i="1"/>
              <a:t>D</a:t>
            </a:r>
            <a:r>
              <a:rPr lang="en-GB" altLang="nl-BE" i="1" baseline="-25000"/>
              <a:t>i</a:t>
            </a:r>
            <a:r>
              <a:rPr lang="en-GB" altLang="nl-BE"/>
              <a:t> &gt; </a:t>
            </a:r>
            <a:r>
              <a:rPr lang="en-GB" altLang="nl-BE" err="1"/>
              <a:t>referentiewaarde</a:t>
            </a:r>
            <a:r>
              <a:rPr lang="en-GB" altLang="nl-BE"/>
              <a:t>: </a:t>
            </a:r>
            <a:r>
              <a:rPr lang="en-GB" altLang="nl-BE" err="1"/>
              <a:t>geeft</a:t>
            </a:r>
            <a:r>
              <a:rPr lang="en-GB" altLang="nl-BE"/>
              <a:t> </a:t>
            </a:r>
            <a:r>
              <a:rPr lang="en-GB" altLang="nl-BE" err="1"/>
              <a:t>sterke</a:t>
            </a:r>
            <a:r>
              <a:rPr lang="en-GB" altLang="nl-BE"/>
              <a:t> </a:t>
            </a:r>
            <a:r>
              <a:rPr lang="en-GB" altLang="nl-BE" err="1"/>
              <a:t>invloed</a:t>
            </a:r>
            <a:r>
              <a:rPr lang="en-GB" altLang="nl-BE"/>
              <a:t> van </a:t>
            </a:r>
            <a:r>
              <a:rPr lang="en-GB" altLang="nl-BE" err="1"/>
              <a:t>observatie-eenheid</a:t>
            </a:r>
            <a:r>
              <a:rPr lang="en-GB" altLang="nl-BE"/>
              <a:t> </a:t>
            </a:r>
            <a:r>
              <a:rPr lang="en-GB" altLang="nl-BE" i="1" err="1"/>
              <a:t>i</a:t>
            </a:r>
            <a:r>
              <a:rPr lang="en-GB" altLang="nl-BE"/>
              <a:t> op</a:t>
            </a:r>
            <a:br>
              <a:rPr lang="en-GB" altLang="nl-BE"/>
            </a:br>
            <a:r>
              <a:rPr lang="en-GB" altLang="nl-BE"/>
              <a:t>		                </a:t>
            </a:r>
            <a:r>
              <a:rPr lang="en-GB" altLang="nl-BE" err="1"/>
              <a:t>parameterschattingen</a:t>
            </a:r>
            <a:r>
              <a:rPr lang="en-GB" altLang="nl-BE"/>
              <a:t> </a:t>
            </a:r>
            <a:r>
              <a:rPr lang="en-GB" altLang="nl-BE" err="1"/>
              <a:t>aan</a:t>
            </a:r>
            <a:endParaRPr lang="en-GB" altLang="nl-BE"/>
          </a:p>
          <a:p>
            <a:pPr marL="274320" indent="-274320">
              <a:buNone/>
            </a:pPr>
            <a:endParaRPr lang="en-GB" altLang="nl-BE" sz="1400"/>
          </a:p>
          <a:p>
            <a:pPr marL="274320" indent="-274320">
              <a:buNone/>
            </a:pPr>
            <a:r>
              <a:rPr lang="en-GB" altLang="nl-BE" sz="2200"/>
              <a:t>	</a:t>
            </a:r>
            <a:endParaRPr lang="en-GB" altLang="nl-BE" sz="3200" b="0"/>
          </a:p>
          <a:p>
            <a:pPr marL="274320" indent="-274320">
              <a:buNone/>
            </a:pPr>
            <a:r>
              <a:rPr lang="en-GB" altLang="nl-BE" sz="1800" b="0">
                <a:latin typeface="Calibri"/>
                <a:ea typeface="Verdana"/>
                <a:cs typeface="Calibri"/>
              </a:rPr>
              <a:t>(Noot: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bij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zeer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grote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datasets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wordt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0,5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ook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soms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als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referentiewaarde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 </a:t>
            </a:r>
            <a:r>
              <a:rPr lang="en-GB" altLang="nl-BE" sz="1800" b="0" err="1">
                <a:latin typeface="Calibri"/>
                <a:ea typeface="Verdana"/>
                <a:cs typeface="Calibri"/>
              </a:rPr>
              <a:t>voorgesteld</a:t>
            </a:r>
            <a:r>
              <a:rPr lang="en-GB" altLang="nl-BE" sz="1800" b="0">
                <a:latin typeface="Calibri"/>
                <a:ea typeface="Verdana"/>
                <a:cs typeface="Calibri"/>
              </a:rPr>
              <a:t>) </a:t>
            </a:r>
          </a:p>
          <a:p>
            <a:pPr marL="274320" indent="-27432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9607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630D1-1BDE-BB41-919B-3C093E37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Interactieve grafieken uit OLP2 functies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DF33A86-F04F-A946-885A-E57D382A0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A393F5-C5FD-A149-81E4-10943B605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8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residuals_plot(Model1)			&gt; cooks_plot(Model1)</a:t>
            </a:r>
          </a:p>
          <a:p>
            <a:pPr marL="0" indent="0">
              <a:buNone/>
            </a:pPr>
            <a:endParaRPr lang="nl-BE" sz="18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1806D4-2A6C-F345-91B4-F41CE6F5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53" y="2078348"/>
            <a:ext cx="4813300" cy="3657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AA85A9-CCD2-A140-9CF9-4715B587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8" y="2078348"/>
            <a:ext cx="4813300" cy="3657600"/>
          </a:xfrm>
          <a:prstGeom prst="rect">
            <a:avLst/>
          </a:prstGeom>
        </p:spPr>
      </p:pic>
      <p:cxnSp>
        <p:nvCxnSpPr>
          <p:cNvPr id="7" name="Rechte verbindingslijn 8">
            <a:extLst>
              <a:ext uri="{FF2B5EF4-FFF2-40B4-BE49-F238E27FC236}">
                <a16:creationId xmlns:a16="http://schemas.microsoft.com/office/drawing/2014/main" id="{2B1A132D-1614-A14B-9F11-4DE4AC8BC05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378200" y="3774708"/>
            <a:ext cx="4725988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651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ABDC9-A765-A24D-80CC-26F29D3E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Andere assumpties?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43365AF-82A0-F243-9E93-69352CD8B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B76316-E9DF-B14A-AA2E-22FA646EF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indent="-400050">
              <a:buFontTx/>
              <a:buAutoNum type="arabicPeriod"/>
            </a:pP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Lineariteit</a:t>
            </a:r>
          </a:p>
          <a:p>
            <a:pPr marL="400050" indent="-400050">
              <a:buFontTx/>
              <a:buAutoNum type="arabicPeriod"/>
            </a:pP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Homoscedasticiteit</a:t>
            </a:r>
          </a:p>
          <a:p>
            <a:pPr marL="400050" indent="-400050">
              <a:buFontTx/>
              <a:buAutoNum type="arabicPeriod"/>
            </a:pP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Geen outliers</a:t>
            </a:r>
          </a:p>
          <a:p>
            <a:pPr marL="400050" indent="-400050">
              <a:buFontTx/>
              <a:buAutoNum type="arabicPeriod"/>
            </a:pP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Geen </a:t>
            </a:r>
            <a:r>
              <a:rPr lang="nl-BE" altLang="en-GB">
                <a:solidFill>
                  <a:schemeClr val="bg1">
                    <a:lumMod val="65000"/>
                  </a:schemeClr>
                </a:solidFill>
              </a:rPr>
              <a:t>‘</a:t>
            </a: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clustering</a:t>
            </a:r>
            <a:r>
              <a:rPr lang="nl-BE" altLang="en-GB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400050" indent="-400050">
              <a:buFontTx/>
              <a:buAutoNum type="arabicPeriod"/>
            </a:pPr>
            <a:r>
              <a:rPr lang="nl-BE" altLang="nl-BE">
                <a:solidFill>
                  <a:schemeClr val="bg1">
                    <a:lumMod val="65000"/>
                  </a:schemeClr>
                </a:solidFill>
              </a:rPr>
              <a:t>Errortermen normaal verdeeld</a:t>
            </a:r>
          </a:p>
          <a:p>
            <a:pPr marL="400050" indent="-400050">
              <a:buFontTx/>
              <a:buAutoNum type="arabicPeriod"/>
            </a:pPr>
            <a:endParaRPr lang="nl-BE" altLang="nl-BE"/>
          </a:p>
          <a:p>
            <a:pPr marL="400050" indent="-400050">
              <a:buFontTx/>
              <a:buAutoNum type="arabicPeriod"/>
            </a:pPr>
            <a:endParaRPr lang="nl-BE" altLang="nl-BE"/>
          </a:p>
          <a:p>
            <a:pPr marL="400050" indent="-400050">
              <a:buFontTx/>
              <a:buAutoNum type="arabicPeriod"/>
            </a:pPr>
            <a:r>
              <a:rPr lang="nl-BE" altLang="nl-BE"/>
              <a:t>Alle relevante onafhankelijke variabelen</a:t>
            </a:r>
            <a:br>
              <a:rPr lang="nl-BE" altLang="nl-BE"/>
            </a:br>
            <a:r>
              <a:rPr lang="nl-BE" altLang="nl-BE"/>
              <a:t>in model?</a:t>
            </a:r>
            <a:endParaRPr lang="nl-NL" altLang="nl-BE"/>
          </a:p>
          <a:p>
            <a:endParaRPr lang="nl-BE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08F8DF31-E1F2-1143-802C-583B07ED0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924621"/>
              </p:ext>
            </p:extLst>
          </p:nvPr>
        </p:nvGraphicFramePr>
        <p:xfrm>
          <a:off x="7850750" y="284446"/>
          <a:ext cx="4888686" cy="6237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4482540" imgH="31238095" progId="Word.Document.12">
                  <p:link updateAutomatic="1"/>
                </p:oleObj>
              </mc:Choice>
              <mc:Fallback>
                <p:oleObj name="Document" r:id="rId3" imgW="24482540" imgH="31238095" progId="Word.Document.12">
                  <p:link updateAutomatic="1"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08F8DF31-E1F2-1143-802C-583B07ED0C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750" y="284446"/>
                        <a:ext cx="4888686" cy="6237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44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</a:t>
            </a:fld>
            <a:endParaRPr lang="nl-BE"/>
          </a:p>
        </p:txBody>
      </p:sp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8B125C63-E17C-4743-8DB7-1795A93F797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-29693" b="-29693"/>
          <a:stretch/>
        </p:blipFill>
        <p:spPr>
          <a:xfrm>
            <a:off x="9005909" y="1378339"/>
            <a:ext cx="1674000" cy="1672263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3FF37A-7607-954E-B668-B3051AFFDF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BE"/>
              <a:t>Te      ugblik</a:t>
            </a:r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58EBD4-6BC5-D844-98F0-F06FCADD0653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090C32-1664-AD4C-90CB-B21340D4B1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nl-BE"/>
              <a:t>Meervoudige regressieanalyse</a:t>
            </a:r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2CD1A8-D6A8-3C42-A93B-672CCFBA05C0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2DBBB3-1531-CD4F-90B1-1F37ABD2F5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l-BE"/>
              <a:t>Assumpties regressie</a:t>
            </a:r>
            <a:endParaRPr lang="en-BE"/>
          </a:p>
        </p:txBody>
      </p:sp>
      <p:pic>
        <p:nvPicPr>
          <p:cNvPr id="1026" name="Picture 2" descr="Afbeeldingsresultaat voor lineaire regressie">
            <a:extLst>
              <a:ext uri="{FF2B5EF4-FFF2-40B4-BE49-F238E27FC236}">
                <a16:creationId xmlns:a16="http://schemas.microsoft.com/office/drawing/2014/main" id="{4E07EFA0-DD24-404B-8C76-9FDA855B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777">
            <a:off x="7249399" y="-549269"/>
            <a:ext cx="260229" cy="1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jdelijke aanduiding voor afbeelding 21">
            <a:extLst>
              <a:ext uri="{FF2B5EF4-FFF2-40B4-BE49-F238E27FC236}">
                <a16:creationId xmlns:a16="http://schemas.microsoft.com/office/drawing/2014/main" id="{2394DF99-89BB-5B44-A0D2-F4E4EB0CAE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 t="-12447" b="-12447"/>
          <a:stretch/>
        </p:blipFill>
        <p:spPr>
          <a:xfrm>
            <a:off x="5253126" y="1378339"/>
            <a:ext cx="1674000" cy="1672263"/>
          </a:xfrm>
        </p:spPr>
      </p:pic>
      <p:pic>
        <p:nvPicPr>
          <p:cNvPr id="20482" name="Picture 2" descr="Afbeeldingsresultaat voor R">
            <a:extLst>
              <a:ext uri="{FF2B5EF4-FFF2-40B4-BE49-F238E27FC236}">
                <a16:creationId xmlns:a16="http://schemas.microsoft.com/office/drawing/2014/main" id="{83C2D785-B42D-A54C-8BF1-7CD9CB24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10" y="3761031"/>
            <a:ext cx="299404" cy="2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86DF13A8-96A9-EF4F-8A81-7116123993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33711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5E3E2C-A823-1240-87B6-6EAD5DE6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20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5430D-CD53-7642-86E1-BD495317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Meervoudige regressieanalyse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2E06DD-5EEF-C245-925D-855E9B4220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02CB0FD9-9CCA-654F-A7ED-877FDBB83B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37075" b="-37075"/>
          <a:stretch/>
        </p:blipFill>
        <p:spPr>
          <a:xfrm>
            <a:off x="623889" y="620713"/>
            <a:ext cx="5145732" cy="5616575"/>
          </a:xfrm>
        </p:spPr>
      </p:pic>
    </p:spTree>
    <p:extLst>
      <p:ext uri="{BB962C8B-B14F-4D97-AF65-F5344CB8AC3E}">
        <p14:creationId xmlns:p14="http://schemas.microsoft.com/office/powerpoint/2010/main" val="689296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2D943-4AA0-9249-8667-68CE5804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/>
          <a:lstStyle/>
          <a:p>
            <a:r>
              <a:rPr lang="nl-BE"/>
              <a:t>Een voorbeeld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36AD088-E22A-C148-9AAB-FDA76EFB4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fld id="{E038E271-308C-2E46-A3EC-56326F9084CC}" type="slidenum">
              <a:rPr lang="nl-BE" smtClean="0"/>
              <a:pPr/>
              <a:t>21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ED8790-2C2D-CE49-9C78-582C09341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77009"/>
            <a:ext cx="10944226" cy="4660279"/>
          </a:xfrm>
        </p:spPr>
        <p:txBody>
          <a:bodyPr wrap="square"/>
          <a:lstStyle/>
          <a:p>
            <a:r>
              <a:rPr lang="nl-BE"/>
              <a:t>Heeft autonome motivatie (‘Autonome_mot’) een invloed op resultaten statistiek (‘Resultaat’), na rekening te houden met interesse (‘Interesse’)?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08CCDB4-821A-FD41-BE7C-04EE8477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401" y="4328984"/>
            <a:ext cx="3279690" cy="461665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2400" baseline="0">
                <a:solidFill>
                  <a:schemeClr val="tx1"/>
                </a:solidFill>
                <a:latin typeface="Times New Roman" panose="02020603050405020304" pitchFamily="18" charset="0"/>
              </a:rPr>
              <a:t>Interesse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7CEDFEB-D10C-4D48-BB1B-97347154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653" y="4012385"/>
            <a:ext cx="2160588" cy="461963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2400" baseline="0">
                <a:solidFill>
                  <a:schemeClr val="tx1"/>
                </a:solidFill>
                <a:latin typeface="Times New Roman" panose="02020603050405020304" pitchFamily="18" charset="0"/>
              </a:rPr>
              <a:t>Statistiekscore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EFF79341-FAF6-7F49-BF20-687A6350E51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39428" y="4328984"/>
            <a:ext cx="1512888" cy="203200"/>
          </a:xfrm>
          <a:prstGeom prst="straightConnector1">
            <a:avLst/>
          </a:prstGeom>
          <a:noFill/>
          <a:ln w="38100" algn="ctr">
            <a:solidFill>
              <a:srgbClr val="003D6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3DA3C919-E821-EE44-B64C-3870242CD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401" y="3560899"/>
            <a:ext cx="3279690" cy="461665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2400" baseline="0">
                <a:solidFill>
                  <a:schemeClr val="tx1"/>
                </a:solidFill>
                <a:latin typeface="Times New Roman" panose="02020603050405020304" pitchFamily="18" charset="0"/>
              </a:rPr>
              <a:t>Autonome motivatie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16DD982-04E9-6041-B41C-2B719A98D1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39428" y="3791731"/>
            <a:ext cx="1512888" cy="230833"/>
          </a:xfrm>
          <a:prstGeom prst="straightConnector1">
            <a:avLst/>
          </a:prstGeom>
          <a:noFill/>
          <a:ln w="38100" algn="ctr">
            <a:solidFill>
              <a:srgbClr val="003D6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50915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F1668-B338-B64E-B224-0B5C6DAB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Enkelvoudige regressie - visueel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30852F7-8CEA-9A4F-A46F-22F5EFFE6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22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FB6696-EE43-6D43-8DD1-8FC6D86D4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plot(Resultaat ~ Autonome_mot, data=StatistiekB)</a:t>
            </a:r>
          </a:p>
          <a:p>
            <a:pPr marL="0" indent="0">
              <a:buNone/>
            </a:pPr>
            <a:r>
              <a:rPr 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abline(reg=Model1, col="red")</a:t>
            </a:r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r>
              <a:rPr lang="nl-BE"/>
              <a:t>				2D scatterplot met regressielijn</a:t>
            </a:r>
          </a:p>
          <a:p>
            <a:pPr marL="0" indent="0">
              <a:buNone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r>
              <a:rPr lang="nl-BE"/>
              <a:t>				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68B0AAE-3BF0-084B-82AF-06CF79C60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95" y="2330272"/>
            <a:ext cx="4496753" cy="39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2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F1668-B338-B64E-B224-0B5C6DAB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Meervoudige regressie - visueel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30852F7-8CEA-9A4F-A46F-22F5EFFE6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23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FB6696-EE43-6D43-8DD1-8FC6D86D4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library(scatterplot3d)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scatterplot3d(StatistiekB$Resultaat ~ StatistiekB$Autonome_mot + StatistiekB$Interesse,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xlab = "Autonome motivatie", ylab = "Resultaat", zlab = "Interesse",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color = ”red",               pch = 16)</a:t>
            </a:r>
          </a:p>
          <a:p>
            <a:pPr marL="0" indent="0">
              <a:buNone/>
            </a:pPr>
            <a:endParaRPr lang="nl-BE" sz="20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r>
              <a:rPr lang="nl-BE"/>
              <a:t>				    3D scatterplot met regressievlak</a:t>
            </a:r>
            <a:br>
              <a:rPr lang="nl-BE"/>
            </a:br>
            <a:r>
              <a:rPr lang="nl-BE"/>
              <a:t>				</a:t>
            </a:r>
            <a:r>
              <a:rPr lang="nl-BE" sz="2000"/>
              <a:t>     (Max. 2 onafhankelijke variabelen)</a:t>
            </a:r>
            <a:br>
              <a:rPr lang="nl-BE"/>
            </a:br>
            <a:endParaRPr lang="nl-BE"/>
          </a:p>
          <a:p>
            <a:pPr marL="0" indent="0">
              <a:buNone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r>
              <a:rPr lang="nl-BE"/>
              <a:t>				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631DAA-BC15-3449-B7BA-3EB6B370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7" y="2681573"/>
            <a:ext cx="523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92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86AF7-2311-3A49-84CF-C521268D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Meervoudige regressie - formule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EC406F8-61A7-D542-9D86-15EBB50D1A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156021-CE2C-794F-8DBA-37752D4A1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1458385" cy="4660279"/>
          </a:xfrm>
        </p:spPr>
        <p:txBody>
          <a:bodyPr wrap="square"/>
          <a:lstStyle/>
          <a:p>
            <a:endParaRPr lang="nl-BE"/>
          </a:p>
          <a:p>
            <a:endParaRPr lang="nl-BE"/>
          </a:p>
          <a:p>
            <a:endParaRPr lang="nl-BE"/>
          </a:p>
          <a:p>
            <a:r>
              <a:rPr lang="nl-BE" err="1">
                <a:solidFill>
                  <a:srgbClr val="FF0000"/>
                </a:solidFill>
              </a:rPr>
              <a:t>Intercept</a:t>
            </a:r>
            <a:r>
              <a:rPr lang="nl-BE"/>
              <a:t>: </a:t>
            </a:r>
            <a:r>
              <a:rPr lang="nl-BE" b="0"/>
              <a:t>verwachte waarde voor iemand die 0 scoort op alle onafhankelijke</a:t>
            </a:r>
            <a:br>
              <a:rPr lang="nl-BE" b="0"/>
            </a:br>
            <a:r>
              <a:rPr lang="nl-BE" b="0"/>
              <a:t>	       variabelen</a:t>
            </a:r>
          </a:p>
          <a:p>
            <a:endParaRPr lang="nl-BE" sz="1800" b="0"/>
          </a:p>
          <a:p>
            <a:r>
              <a:rPr lang="en-GB" altLang="nl-BE" err="1">
                <a:solidFill>
                  <a:srgbClr val="0070C0"/>
                </a:solidFill>
              </a:rPr>
              <a:t>Hellingsgraad</a:t>
            </a:r>
            <a:r>
              <a:rPr lang="en-GB" altLang="nl-BE">
                <a:solidFill>
                  <a:srgbClr val="0070C0"/>
                </a:solidFill>
              </a:rPr>
              <a:t> 1: </a:t>
            </a:r>
            <a:r>
              <a:rPr lang="en-GB" altLang="nl-BE" b="0"/>
              <a:t>effect van X1 (</a:t>
            </a:r>
            <a:r>
              <a:rPr lang="en-GB" altLang="nl-BE" b="0" err="1">
                <a:solidFill>
                  <a:srgbClr val="7C0502"/>
                </a:solidFill>
              </a:rPr>
              <a:t>ongeacht</a:t>
            </a:r>
            <a:r>
              <a:rPr lang="en-GB" altLang="nl-BE" b="0">
                <a:solidFill>
                  <a:srgbClr val="7C0502"/>
                </a:solidFill>
              </a:rPr>
              <a:t> </a:t>
            </a:r>
            <a:r>
              <a:rPr lang="en-GB" altLang="nl-BE" b="0"/>
              <a:t>X2)</a:t>
            </a:r>
          </a:p>
          <a:p>
            <a:endParaRPr lang="en-GB" altLang="nl-BE" sz="1800"/>
          </a:p>
          <a:p>
            <a:r>
              <a:rPr lang="en-GB" altLang="nl-BE" err="1">
                <a:solidFill>
                  <a:srgbClr val="00B050"/>
                </a:solidFill>
              </a:rPr>
              <a:t>Hellingsgraad</a:t>
            </a:r>
            <a:r>
              <a:rPr lang="en-GB" altLang="nl-BE">
                <a:solidFill>
                  <a:srgbClr val="00B050"/>
                </a:solidFill>
              </a:rPr>
              <a:t> 2:</a:t>
            </a:r>
            <a:r>
              <a:rPr lang="en-GB" altLang="nl-BE"/>
              <a:t> </a:t>
            </a:r>
            <a:r>
              <a:rPr lang="en-GB" altLang="nl-BE" b="0"/>
              <a:t>effect van X2 (</a:t>
            </a:r>
            <a:r>
              <a:rPr lang="en-GB" altLang="nl-BE" b="0" err="1">
                <a:solidFill>
                  <a:srgbClr val="7C0502"/>
                </a:solidFill>
              </a:rPr>
              <a:t>ongeacht</a:t>
            </a:r>
            <a:r>
              <a:rPr lang="en-GB" altLang="nl-BE" b="0">
                <a:solidFill>
                  <a:srgbClr val="7C0502"/>
                </a:solidFill>
              </a:rPr>
              <a:t> </a:t>
            </a:r>
            <a:r>
              <a:rPr lang="en-GB" altLang="nl-BE" b="0"/>
              <a:t>X1)</a:t>
            </a:r>
            <a:endParaRPr lang="nl-BE" b="0"/>
          </a:p>
        </p:txBody>
      </p:sp>
      <p:graphicFrame>
        <p:nvGraphicFramePr>
          <p:cNvPr id="58" name="Object 2">
            <a:extLst>
              <a:ext uri="{FF2B5EF4-FFF2-40B4-BE49-F238E27FC236}">
                <a16:creationId xmlns:a16="http://schemas.microsoft.com/office/drawing/2014/main" id="{5075B71B-6F4D-7F44-A683-4C2606A33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020930"/>
              </p:ext>
            </p:extLst>
          </p:nvPr>
        </p:nvGraphicFramePr>
        <p:xfrm>
          <a:off x="2805303" y="1698688"/>
          <a:ext cx="6315838" cy="758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500" imgH="190500" progId="Equation.3">
                  <p:embed/>
                </p:oleObj>
              </mc:Choice>
              <mc:Fallback>
                <p:oleObj name="Equation" r:id="rId3" imgW="1587500" imgH="190500" progId="Equation.3">
                  <p:embed/>
                  <p:pic>
                    <p:nvPicPr>
                      <p:cNvPr id="440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303" y="1698688"/>
                        <a:ext cx="6315838" cy="758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hthoek 59">
            <a:extLst>
              <a:ext uri="{FF2B5EF4-FFF2-40B4-BE49-F238E27FC236}">
                <a16:creationId xmlns:a16="http://schemas.microsoft.com/office/drawing/2014/main" id="{68482574-290F-FE4D-8F35-5C3B576DA954}"/>
              </a:ext>
            </a:extLst>
          </p:cNvPr>
          <p:cNvSpPr/>
          <p:nvPr/>
        </p:nvSpPr>
        <p:spPr bwMode="auto">
          <a:xfrm>
            <a:off x="3834806" y="1567682"/>
            <a:ext cx="661393" cy="87677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EB1AB805-83E2-FC44-BF2E-6714D1836EEB}"/>
              </a:ext>
            </a:extLst>
          </p:cNvPr>
          <p:cNvSpPr/>
          <p:nvPr/>
        </p:nvSpPr>
        <p:spPr bwMode="auto">
          <a:xfrm>
            <a:off x="4984954" y="1567681"/>
            <a:ext cx="566981" cy="876771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BE455484-63F6-6B42-87F6-CEAFC179C4AA}"/>
              </a:ext>
            </a:extLst>
          </p:cNvPr>
          <p:cNvSpPr/>
          <p:nvPr/>
        </p:nvSpPr>
        <p:spPr bwMode="auto">
          <a:xfrm>
            <a:off x="6740640" y="1567681"/>
            <a:ext cx="661392" cy="876771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A3203A3C-C172-F446-8E0D-6F7407E2E694}"/>
              </a:ext>
            </a:extLst>
          </p:cNvPr>
          <p:cNvSpPr/>
          <p:nvPr/>
        </p:nvSpPr>
        <p:spPr bwMode="auto">
          <a:xfrm>
            <a:off x="8229599" y="4559808"/>
            <a:ext cx="3852672" cy="1109472"/>
          </a:xfrm>
          <a:prstGeom prst="cloudCallout">
            <a:avLst>
              <a:gd name="adj1" fmla="val -73364"/>
              <a:gd name="adj2" fmla="val -28124"/>
            </a:avLst>
          </a:prstGeom>
          <a:solidFill>
            <a:srgbClr val="2A77CF"/>
          </a:solidFill>
          <a:ln>
            <a:solidFill>
              <a:srgbClr val="2A77C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78BA86-E066-EE4A-84BB-28AA211B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167" y="4947347"/>
            <a:ext cx="2815302" cy="3336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3D62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200">
                <a:solidFill>
                  <a:srgbClr val="003D62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3D62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rgbClr val="003D62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buFontTx/>
              <a:buNone/>
              <a:defRPr/>
            </a:pPr>
            <a:r>
              <a:rPr lang="nl-BE" sz="2000" kern="0" baseline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ea typeface="ＭＳ Ｐゴシック" charset="-128"/>
                <a:cs typeface="Courier New" pitchFamily="49" charset="0"/>
              </a:rPr>
              <a:t>CONDITIONEEL OP X2</a:t>
            </a:r>
          </a:p>
          <a:p>
            <a:pPr>
              <a:defRPr/>
            </a:pPr>
            <a:endParaRPr lang="nl-BE" sz="2000" b="1" kern="0" baseline="0">
              <a:latin typeface="Courier New" panose="02070309020205020404" pitchFamily="49" charset="0"/>
              <a:ea typeface="ＭＳ Ｐゴシック" charset="-128"/>
              <a:cs typeface="Courier New" panose="02070309020205020404" pitchFamily="49" charset="0"/>
            </a:endParaRPr>
          </a:p>
          <a:p>
            <a:pPr marL="0" indent="0">
              <a:buFontTx/>
              <a:buNone/>
              <a:defRPr/>
            </a:pPr>
            <a:endParaRPr lang="nl-BE" sz="2000" b="1" kern="0" baseline="0">
              <a:latin typeface="Courier New" panose="02070309020205020404" pitchFamily="49" charset="0"/>
              <a:ea typeface="ＭＳ Ｐゴシック" charset="-128"/>
              <a:cs typeface="Courier New" panose="02070309020205020404" pitchFamily="49" charset="0"/>
            </a:endParaRPr>
          </a:p>
          <a:p>
            <a:pPr>
              <a:defRPr/>
            </a:pPr>
            <a:endParaRPr lang="nl-NL" sz="2000" b="1" kern="0" baseline="0">
              <a:latin typeface="Courier New" panose="02070309020205020404" pitchFamily="49" charset="0"/>
              <a:ea typeface="ＭＳ Ｐゴシック" charset="-128"/>
              <a:cs typeface="Courier New" panose="02070309020205020404" pitchFamily="49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684612" y="2621966"/>
            <a:ext cx="9144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nl-BE" sz="1600" i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Bv. resultaat</a:t>
            </a:r>
            <a:br>
              <a:rPr lang="nl-BE" sz="1600" i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1600" i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statistiek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787108" y="2621966"/>
            <a:ext cx="1222125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nl-BE" sz="1600" i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Bv. autonome</a:t>
            </a:r>
            <a:br>
              <a:rPr lang="nl-BE" sz="1600" i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BE" sz="1600" i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motivatie</a:t>
            </a:r>
          </a:p>
        </p:txBody>
      </p:sp>
      <p:sp>
        <p:nvSpPr>
          <p:cNvPr id="6" name="Rechthoek 5"/>
          <p:cNvSpPr/>
          <p:nvPr/>
        </p:nvSpPr>
        <p:spPr>
          <a:xfrm>
            <a:off x="6574138" y="2608954"/>
            <a:ext cx="12130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i="1">
                <a:solidFill>
                  <a:srgbClr val="00B05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Bv. interesse</a:t>
            </a:r>
          </a:p>
        </p:txBody>
      </p:sp>
    </p:spTree>
    <p:extLst>
      <p:ext uri="{BB962C8B-B14F-4D97-AF65-F5344CB8AC3E}">
        <p14:creationId xmlns:p14="http://schemas.microsoft.com/office/powerpoint/2010/main" val="1796653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  egressie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25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Model2 &lt;- lm(Resultaat ~ Autonome_mot + Interesse, data = StatistiekB)</a:t>
            </a:r>
          </a:p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summary(Model2)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lm(formula = Resultaat ~ Autonome_mot + Interesse, data = StatistiekB)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-3.3432 -0.7286  0.0589  0.7828  3.3998 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Estimate Std. Error t value Pr(&gt;|t|)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(Intercept)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2.335852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0.776402   3.009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0.00281 **</a:t>
            </a:r>
            <a:r>
              <a:rPr lang="nl-BE" sz="1200" b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Autonome_mot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0.144651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0.005164  28.013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2e-16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Interesse  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0.080726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0.013026   0.056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0.95558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Signif. codes:  0 ‘***’ 0.001 ‘**’ 0.01 ‘*’ 0.05 ‘.’ 0.1 ‘ ’ 1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 standard error: 1.012 on 354 degrees of freedom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(143 observations deleted due to missingness)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Multiple R-squared:  0.702,	Adjusted R-squared: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0.7004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F-statistic:   417 on 2 and 354 DF,  p-value: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2.2e-16</a:t>
            </a:r>
          </a:p>
        </p:txBody>
      </p:sp>
      <p:pic>
        <p:nvPicPr>
          <p:cNvPr id="5" name="Picture 2" descr="Afbeeldingsresultaat voor R">
            <a:extLst>
              <a:ext uri="{FF2B5EF4-FFF2-40B4-BE49-F238E27FC236}">
                <a16:creationId xmlns:a16="http://schemas.microsoft.com/office/drawing/2014/main" id="{946DB829-E028-2A41-BAE7-67414F2B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8" y="662915"/>
            <a:ext cx="504703" cy="5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5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/>
              <a:t> Voorspellen!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67" y="767151"/>
            <a:ext cx="10944226" cy="4660279"/>
          </a:xfrm>
        </p:spPr>
        <p:txBody>
          <a:bodyPr/>
          <a:lstStyle/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Model2 &lt;- lm(Resultaat ~ Autonome_mot + Interesse, data = StatistiekB)</a:t>
            </a:r>
          </a:p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summary(Model2)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lm(formula = Resultaat ~ Autonome_mot + Interesse, data = StatistiekB)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-3.3432 -0.7286  0.0589  0.7828  3.3998 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Estimate Std. Error t value Pr(&gt;|t|)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(Intercept)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2.335852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0.776402   3.009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0.00281 **</a:t>
            </a:r>
            <a:r>
              <a:rPr lang="nl-BE" sz="1200" b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Autonome_mot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0.144651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0.005164  28.013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2e-16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Interesse  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0.080726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0.013026   0.056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0.95558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Signif. codes:  0 ‘***’ 0.001 ‘**’ 0.01 ‘*’ 0.05 ‘.’ 0.1 ‘ ’ 1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2EA87F9-3BF9-4247-BA57-723820BB9216}"/>
              </a:ext>
            </a:extLst>
          </p:cNvPr>
          <p:cNvSpPr txBox="1">
            <a:spLocks/>
          </p:cNvSpPr>
          <p:nvPr/>
        </p:nvSpPr>
        <p:spPr bwMode="auto">
          <a:xfrm>
            <a:off x="623887" y="4823926"/>
            <a:ext cx="10763441" cy="120700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126000" tIns="180000" rIns="180000" bIns="180000" anchor="ctr"/>
          <a:lstStyle>
            <a:lvl1pPr marL="342900" indent="-3429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nl-BE" altLang="nl-BE" sz="2000" u="sng" baseline="0">
                <a:solidFill>
                  <a:srgbClr val="C00000"/>
                </a:solidFill>
                <a:latin typeface="Verdana" panose="020B0604030504040204" pitchFamily="34" charset="0"/>
              </a:rPr>
              <a:t>Voorspelde score</a:t>
            </a:r>
            <a:r>
              <a:rPr lang="nl-BE" altLang="nl-BE" sz="2000" baseline="0">
                <a:solidFill>
                  <a:srgbClr val="C00000"/>
                </a:solidFill>
                <a:latin typeface="Verdana" panose="020B0604030504040204" pitchFamily="34" charset="0"/>
              </a:rPr>
              <a:t> voor iemand die 4 punten hoger scoort op ‘Autonome_mot’ en 6 punten hoger scoort op ‘Interesse’: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in de </a:t>
            </a:r>
            <a:r>
              <a:rPr lang="nl-BE" altLang="nl-BE" sz="1800" i="1" baseline="0">
                <a:solidFill>
                  <a:srgbClr val="C00000"/>
                </a:solidFill>
                <a:latin typeface="Verdana" panose="020B0604030504040204" pitchFamily="34" charset="0"/>
              </a:rPr>
              <a:t>steekproef</a:t>
            </a: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in de </a:t>
            </a:r>
            <a:r>
              <a:rPr lang="nl-BE" altLang="nl-BE" sz="1800" i="1" baseline="0">
                <a:solidFill>
                  <a:srgbClr val="C00000"/>
                </a:solidFill>
                <a:latin typeface="Verdana" panose="020B0604030504040204" pitchFamily="34" charset="0"/>
              </a:rPr>
              <a:t>populatie</a:t>
            </a: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kstvak 4"/>
              <p:cNvSpPr txBox="1"/>
              <p:nvPr/>
            </p:nvSpPr>
            <p:spPr>
              <a:xfrm>
                <a:off x="2395312" y="6247098"/>
                <a:ext cx="7598536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𝐑𝐞𝐬𝐮𝐥𝐭𝐚𝐚𝐭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(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𝐬𝐭𝐞𝐞𝐤𝐩𝐫𝐨𝐞𝐟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)=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𝟑𝟒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𝟏𝟒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𝐀𝐮𝐭𝐨𝐧𝐨𝐦𝐞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𝐦𝐨𝐭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𝟎𝟖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𝐈𝐧𝐭𝐞𝐫𝐞𝐬𝐬𝐞</m:t>
                      </m:r>
                    </m:oMath>
                  </m:oMathPara>
                </a14:m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𝐑𝐞𝐬𝐮𝐥𝐭𝐚𝐚𝐭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(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𝐩𝐨𝐩𝐮𝐥𝐚𝐭𝐢𝐞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)=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𝟑𝟒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𝟏𝟒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𝐀𝐮𝐭𝐨𝐧𝐨𝐦𝐞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𝐦𝐨𝐭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𝐈𝐧𝐭𝐞𝐫𝐞𝐬𝐬𝐞</m:t>
                      </m:r>
                    </m:oMath>
                  </m:oMathPara>
                </a14:m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l"/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kstvak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312" y="6247098"/>
                <a:ext cx="7598536" cy="914400"/>
              </a:xfrm>
              <a:prstGeom prst="rect">
                <a:avLst/>
              </a:prstGeom>
              <a:blipFill>
                <a:blip r:embed="rId3"/>
                <a:stretch>
                  <a:fillRect l="-1043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3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/>
              <a:t> Voorspellen!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27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67" y="767151"/>
            <a:ext cx="10944226" cy="4660279"/>
          </a:xfrm>
        </p:spPr>
        <p:txBody>
          <a:bodyPr/>
          <a:lstStyle/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Model2 &lt;- lm(Resultaat ~ Autonome_mot + Interesse, data = StatistiekB)</a:t>
            </a:r>
          </a:p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summary(Model2)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lm(formula = Resultaat ~ Autonome_mot + Interesse, data = StatistiekB)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-3.3432 -0.7286  0.0589  0.7828  3.3998 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Estimate Std. Error t value Pr(&gt;|t|)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(Intercept) 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2.335852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0.776402   3.009 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0.00281 **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Autonome_mot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0.144651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0.005164  28.013 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&lt; 2e-16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Interesse   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0.080726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0.013026   0.056  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0.95558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Signif. codes:  0 ‘***’ 0.001 ‘**’ 0.01 ‘*’ 0.05 ‘.’ 0.1 ‘ ’ 1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2EA87F9-3BF9-4247-BA57-723820BB9216}"/>
              </a:ext>
            </a:extLst>
          </p:cNvPr>
          <p:cNvSpPr txBox="1">
            <a:spLocks/>
          </p:cNvSpPr>
          <p:nvPr/>
        </p:nvSpPr>
        <p:spPr bwMode="auto">
          <a:xfrm>
            <a:off x="623887" y="4823926"/>
            <a:ext cx="10763441" cy="120700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126000" tIns="180000" rIns="180000" bIns="180000" anchor="ctr"/>
          <a:lstStyle>
            <a:lvl1pPr marL="342900" indent="-3429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nl-BE" altLang="nl-BE" sz="2000" u="sng" baseline="0">
                <a:solidFill>
                  <a:srgbClr val="C00000"/>
                </a:solidFill>
                <a:latin typeface="Verdana" panose="020B0604030504040204" pitchFamily="34" charset="0"/>
              </a:rPr>
              <a:t>Voorspelde score</a:t>
            </a:r>
            <a:r>
              <a:rPr lang="nl-BE" altLang="nl-BE" sz="2000" baseline="0">
                <a:solidFill>
                  <a:srgbClr val="C00000"/>
                </a:solidFill>
                <a:latin typeface="Verdana" panose="020B0604030504040204" pitchFamily="34" charset="0"/>
              </a:rPr>
              <a:t> voor iemand die 4 punten hoger scoort op ‘Autonome_mot’ en 6 punten hoger scoort op ‘Interesse’: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in de </a:t>
            </a:r>
            <a:r>
              <a:rPr lang="nl-BE" altLang="nl-BE" sz="1800" i="1" baseline="0">
                <a:solidFill>
                  <a:srgbClr val="C00000"/>
                </a:solidFill>
                <a:latin typeface="Verdana" panose="020B0604030504040204" pitchFamily="34" charset="0"/>
              </a:rPr>
              <a:t>steekproef</a:t>
            </a: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? 2.34 + 4*0.14 + 6*0.08 = 3.38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in de </a:t>
            </a:r>
            <a:r>
              <a:rPr lang="nl-BE" altLang="nl-BE" sz="1800" i="1" baseline="0">
                <a:solidFill>
                  <a:srgbClr val="C00000"/>
                </a:solidFill>
                <a:latin typeface="Verdana" panose="020B0604030504040204" pitchFamily="34" charset="0"/>
              </a:rPr>
              <a:t>populatie</a:t>
            </a:r>
            <a:r>
              <a:rPr lang="nl-BE" altLang="nl-BE" sz="1800" baseline="0">
                <a:solidFill>
                  <a:srgbClr val="C00000"/>
                </a:solidFill>
                <a:latin typeface="Verdana" panose="020B0604030504040204" pitchFamily="34" charset="0"/>
              </a:rPr>
              <a:t>? 2.34 + 4*0.14 + 6*0 = 2.90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kstvak 6"/>
              <p:cNvSpPr txBox="1"/>
              <p:nvPr/>
            </p:nvSpPr>
            <p:spPr>
              <a:xfrm>
                <a:off x="2395312" y="6247098"/>
                <a:ext cx="7598536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𝐑𝐞𝐬𝐮𝐥𝐭𝐚𝐚𝐭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(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𝐬𝐭𝐞𝐞𝐤𝐩𝐫𝐨𝐞𝐟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)=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𝟑𝟒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𝟏𝟒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𝐀𝐮𝐭𝐨𝐧𝐨𝐦𝐞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𝐦𝐨𝐭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𝟎𝟖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𝐈𝐧𝐭𝐞𝐫𝐞𝐬𝐬𝐞</m:t>
                      </m:r>
                    </m:oMath>
                  </m:oMathPara>
                </a14:m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𝐑𝐞𝐬𝐮𝐥𝐭𝐚𝐚𝐭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(</m:t>
                      </m:r>
                      <m:r>
                        <a:rPr lang="nl-BE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𝐩𝐨𝐩𝐮𝐥𝐚𝐭𝐢𝐞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)=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𝟑𝟒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𝟏𝟒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𝐀𝐮𝐭𝐨𝐧𝐨𝐦𝐞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𝐦𝐨𝐭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𝐗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_</m:t>
                      </m:r>
                      <m:r>
                        <a:rPr lang="nl-BE" sz="1600" b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𝐈𝐧𝐭𝐞𝐫𝐞𝐬𝐬𝐞</m:t>
                      </m:r>
                    </m:oMath>
                  </m:oMathPara>
                </a14:m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l"/>
                <a:endParaRPr lang="nl-BE" sz="1600" b="1">
                  <a:solidFill>
                    <a:schemeClr val="bg1"/>
                  </a:solidFill>
                  <a:latin typeface="Gotham" panose="02000603040000020004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kstvak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312" y="6247098"/>
                <a:ext cx="7598536" cy="914400"/>
              </a:xfrm>
              <a:prstGeom prst="rect">
                <a:avLst/>
              </a:prstGeom>
              <a:blipFill>
                <a:blip r:embed="rId3"/>
                <a:stretch>
                  <a:fillRect l="-1043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977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F4815-5415-834A-A50B-D80C07BA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Meervoudige regressie – extra assumptie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E3C6378-2791-EA48-8B6C-87E7FC23D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28</a:t>
            </a:fld>
            <a:endParaRPr lang="nl-B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149D6EBF-AB4B-2E49-B3F7-263053155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BE" altLang="nl-BE" kern="0"/>
                  <a:t>(Multi)collineariteit: </a:t>
                </a:r>
              </a:p>
              <a:p>
                <a:pPr lvl="1"/>
                <a:r>
                  <a:rPr lang="nl-BE" altLang="nl-BE" kern="0"/>
                  <a:t>te sterke samenhang tussen onafhankelijke variabelen </a:t>
                </a:r>
              </a:p>
              <a:p>
                <a:pPr lvl="1"/>
                <a:endParaRPr lang="nl-BE" altLang="nl-BE" kern="0"/>
              </a:p>
              <a:p>
                <a:pPr>
                  <a:lnSpc>
                    <a:spcPct val="90000"/>
                  </a:lnSpc>
                </a:pPr>
                <a:r>
                  <a:rPr lang="nl-BE" altLang="nl-BE" sz="2400"/>
                  <a:t>REDEN: betrouwbaarheid schattingen regressiecoëfficiënten en significantietoetsen</a:t>
                </a:r>
                <a:endParaRPr lang="nl-BE" altLang="nl-BE" sz="2000"/>
              </a:p>
              <a:p>
                <a:pPr lvl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nl-BE" altLang="nl-BE" sz="2000"/>
                  <a:t>Oplossing: </a:t>
                </a:r>
                <a:r>
                  <a:rPr lang="nl-BE" altLang="nl-BE" sz="2000">
                    <a:solidFill>
                      <a:srgbClr val="7C0502"/>
                    </a:solidFill>
                  </a:rPr>
                  <a:t>VIF (Variance Inflation Factor)</a:t>
                </a:r>
              </a:p>
              <a:p>
                <a:pPr lvl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nl-BE" altLang="nl-BE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BE" altLang="nl-B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𝑉𝐼𝐹</m:t>
                        </m:r>
                      </m:e>
                    </m:rad>
                  </m:oMath>
                </a14:m>
                <a:r>
                  <a:rPr lang="nl-BE" altLang="nl-BE" sz="2000">
                    <a:solidFill>
                      <a:schemeClr val="tx1"/>
                    </a:solidFill>
                  </a:rPr>
                  <a:t>: hoeveel keer groter de standaardfout voor de schatting van de hellingsgraad is</a:t>
                </a:r>
                <a:br>
                  <a:rPr lang="nl-BE" altLang="nl-BE" sz="2000">
                    <a:solidFill>
                      <a:schemeClr val="tx1"/>
                    </a:solidFill>
                  </a:rPr>
                </a:br>
                <a:r>
                  <a:rPr lang="nl-BE" altLang="nl-BE" sz="2000">
                    <a:solidFill>
                      <a:schemeClr val="tx1"/>
                    </a:solidFill>
                  </a:rPr>
                  <a:t>             indien er geen correlatie is met de andere onafh</a:t>
                </a:r>
                <a:r>
                  <a:rPr lang="nl-BE" altLang="nl-BE" sz="2000"/>
                  <a:t>ankelijke</a:t>
                </a:r>
                <a:r>
                  <a:rPr lang="nl-BE" altLang="nl-BE" sz="2000">
                    <a:solidFill>
                      <a:schemeClr val="tx1"/>
                    </a:solidFill>
                  </a:rPr>
                  <a:t> variabelen</a:t>
                </a:r>
              </a:p>
              <a:p>
                <a:pPr lvl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nl-BE" altLang="nl-BE" sz="2000"/>
                  <a:t>Interpreteren:</a:t>
                </a:r>
              </a:p>
              <a:p>
                <a:pPr marL="361940" lvl="1" indent="0">
                  <a:lnSpc>
                    <a:spcPct val="90000"/>
                  </a:lnSpc>
                  <a:buNone/>
                </a:pPr>
                <a:r>
                  <a:rPr lang="nl-BE" altLang="nl-BE" sz="2000"/>
                  <a:t>	VIF &gt; 5 = alarm</a:t>
                </a:r>
              </a:p>
              <a:p>
                <a:pPr marL="361940" lvl="1" indent="0">
                  <a:lnSpc>
                    <a:spcPct val="90000"/>
                  </a:lnSpc>
                  <a:buNone/>
                </a:pPr>
                <a:r>
                  <a:rPr lang="nl-BE" altLang="nl-BE" sz="2000"/>
                  <a:t>	VIF &gt; 10 = probleem</a:t>
                </a:r>
                <a:endParaRPr lang="nl-NL" altLang="nl-BE" sz="2000"/>
              </a:p>
              <a:p>
                <a:endParaRPr lang="nl-BE"/>
              </a:p>
            </p:txBody>
          </p:sp>
        </mc:Choice>
        <mc:Fallback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149D6EBF-AB4B-2E49-B3F7-263053155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2" t="-2225" r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68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VIF in 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nl-BE" sz="160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library(car)</a:t>
            </a:r>
          </a:p>
          <a:p>
            <a:pPr>
              <a:buFontTx/>
              <a:buNone/>
            </a:pPr>
            <a:r>
              <a:rPr lang="en-GB" altLang="nl-BE" sz="160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GB" altLang="nl-BE" sz="1600" err="1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vif</a:t>
            </a:r>
            <a:r>
              <a:rPr lang="en-GB" altLang="nl-BE" sz="160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(Model2)</a:t>
            </a:r>
          </a:p>
          <a:p>
            <a:pPr>
              <a:buFontTx/>
              <a:buNone/>
            </a:pPr>
            <a:r>
              <a:rPr lang="en-GB" altLang="nl-BE" sz="1600" err="1">
                <a:latin typeface="Courier New" panose="02070309020205020404" pitchFamily="49" charset="0"/>
                <a:cs typeface="Courier New" panose="02070309020205020404" pitchFamily="49" charset="0"/>
              </a:rPr>
              <a:t>Autonome_mot</a:t>
            </a:r>
            <a:r>
              <a:rPr lang="en-GB" altLang="nl-BE" sz="1600">
                <a:latin typeface="Courier New" panose="02070309020205020404" pitchFamily="49" charset="0"/>
                <a:cs typeface="Courier New" panose="02070309020205020404" pitchFamily="49" charset="0"/>
              </a:rPr>
              <a:t>    Interesse </a:t>
            </a:r>
          </a:p>
          <a:p>
            <a:pPr>
              <a:buFontTx/>
              <a:buNone/>
            </a:pPr>
            <a:r>
              <a:rPr lang="en-GB" altLang="nl-BE" sz="1600">
                <a:latin typeface="Courier New" panose="02070309020205020404" pitchFamily="49" charset="0"/>
                <a:cs typeface="Courier New" panose="02070309020205020404" pitchFamily="49" charset="0"/>
              </a:rPr>
              <a:t>    1.038966     1.061855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C00159-23CF-4741-B948-D1DECFFE3129}"/>
              </a:ext>
            </a:extLst>
          </p:cNvPr>
          <p:cNvSpPr txBox="1"/>
          <p:nvPr/>
        </p:nvSpPr>
        <p:spPr>
          <a:xfrm>
            <a:off x="2584704" y="93878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nl-BE" sz="2800" b="1">
              <a:solidFill>
                <a:schemeClr val="bg1"/>
              </a:solidFill>
              <a:latin typeface="Gotham" panose="0200060304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3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5E3E2C-A823-1240-87B6-6EAD5DE6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5430D-CD53-7642-86E1-BD495317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Te.   ugblik  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2E06DD-5EEF-C245-925D-855E9B4220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Picture 2" descr="Afbeeldingsresultaat voor R">
            <a:extLst>
              <a:ext uri="{FF2B5EF4-FFF2-40B4-BE49-F238E27FC236}">
                <a16:creationId xmlns:a16="http://schemas.microsoft.com/office/drawing/2014/main" id="{E9B265D6-B5C0-9345-BB62-156CF04B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96" y="740040"/>
            <a:ext cx="426725" cy="4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1DEC5E2-1B67-7544-8CB3-B9EC7198118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459852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33D21-0F86-184C-9788-B6319122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Het ene model is het andere niet…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BFF154F-4084-9046-A2A9-79B64536C6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30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FAD360-9CF0-114A-8CD9-A181E9FB5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Hoe bepalen welke voorspellers je in je model opneemt?</a:t>
            </a:r>
          </a:p>
          <a:p>
            <a:pPr lvl="1"/>
            <a:r>
              <a:rPr lang="nl-BE"/>
              <a:t>Theorie!</a:t>
            </a:r>
          </a:p>
          <a:p>
            <a:pPr lvl="1"/>
            <a:r>
              <a:rPr lang="nl-BE"/>
              <a:t>Denk- en discussiewerk</a:t>
            </a:r>
          </a:p>
          <a:p>
            <a:pPr lvl="1"/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r>
              <a:rPr lang="nl-BE"/>
              <a:t>Welk model is beter?</a:t>
            </a:r>
          </a:p>
          <a:p>
            <a:pPr lvl="1"/>
            <a:r>
              <a:rPr lang="nl-BE" altLang="nl-BE"/>
              <a:t>Geeft complexer model in verhouding een betere voorspelling?</a:t>
            </a:r>
          </a:p>
          <a:p>
            <a:pPr lvl="1"/>
            <a:r>
              <a:rPr lang="en-GB" altLang="nl-BE"/>
              <a:t>Anders </a:t>
            </a:r>
            <a:r>
              <a:rPr lang="en-GB" altLang="nl-BE" err="1"/>
              <a:t>gezegd</a:t>
            </a:r>
            <a:r>
              <a:rPr lang="en-GB" altLang="nl-BE"/>
              <a:t>…Is de </a:t>
            </a:r>
            <a:r>
              <a:rPr lang="en-GB" altLang="nl-BE" err="1"/>
              <a:t>predictiefout</a:t>
            </a:r>
            <a:r>
              <a:rPr lang="en-GB" altLang="nl-BE"/>
              <a:t> </a:t>
            </a:r>
            <a:r>
              <a:rPr lang="en-GB" altLang="nl-BE" err="1"/>
              <a:t>voor</a:t>
            </a:r>
            <a:r>
              <a:rPr lang="en-GB" altLang="nl-BE"/>
              <a:t> </a:t>
            </a:r>
            <a:r>
              <a:rPr lang="en-GB" altLang="nl-BE" err="1"/>
              <a:t>complexer</a:t>
            </a:r>
            <a:r>
              <a:rPr lang="en-GB" altLang="nl-BE"/>
              <a:t> model significant </a:t>
            </a:r>
            <a:r>
              <a:rPr lang="en-GB" altLang="nl-BE" err="1"/>
              <a:t>kleiner</a:t>
            </a:r>
            <a:r>
              <a:rPr lang="en-GB" altLang="nl-BE"/>
              <a:t>?</a:t>
            </a:r>
          </a:p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E692AD9-1E0F-7542-9A56-2C21FC87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855" y="2735687"/>
            <a:ext cx="2406555" cy="369332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1800" baseline="0">
                <a:solidFill>
                  <a:schemeClr val="tx1"/>
                </a:solidFill>
                <a:latin typeface="Times New Roman" panose="02020603050405020304" pitchFamily="18" charset="0"/>
              </a:rPr>
              <a:t>Interesse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0F5B25E-35CE-1D40-8591-02408504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973" y="2650736"/>
            <a:ext cx="1772571" cy="369332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1800" baseline="0">
                <a:solidFill>
                  <a:schemeClr val="tx1"/>
                </a:solidFill>
                <a:latin typeface="Times New Roman" panose="02020603050405020304" pitchFamily="18" charset="0"/>
              </a:rPr>
              <a:t>Statistiekscore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A419069-7A13-9F4F-904E-104F2E6CD4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9747" y="2930759"/>
            <a:ext cx="1512889" cy="0"/>
          </a:xfrm>
          <a:prstGeom prst="straightConnector1">
            <a:avLst/>
          </a:prstGeom>
          <a:noFill/>
          <a:ln w="38100" algn="ctr">
            <a:solidFill>
              <a:srgbClr val="003D6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A7A18D8D-CF58-4441-9792-D5A05F62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855" y="2199250"/>
            <a:ext cx="2406555" cy="369332"/>
          </a:xfrm>
          <a:prstGeom prst="rect">
            <a:avLst/>
          </a:prstGeom>
          <a:noFill/>
          <a:ln w="38100">
            <a:solidFill>
              <a:srgbClr val="003D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1800" baseline="0">
                <a:solidFill>
                  <a:schemeClr val="tx1"/>
                </a:solidFill>
                <a:latin typeface="Times New Roman" panose="02020603050405020304" pitchFamily="18" charset="0"/>
              </a:rPr>
              <a:t>Autonome motivatie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C8892AC0-46B7-5F4F-ABEF-A0ADB82798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9748" y="2430082"/>
            <a:ext cx="1512888" cy="230833"/>
          </a:xfrm>
          <a:prstGeom prst="straightConnector1">
            <a:avLst/>
          </a:prstGeom>
          <a:noFill/>
          <a:ln w="38100" algn="ctr">
            <a:solidFill>
              <a:srgbClr val="003D6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32D8F58-C12A-B34A-A52C-FAB5A6E56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951" y="3290423"/>
            <a:ext cx="2406555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-"/>
              <a:defRPr sz="22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-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D6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BE" altLang="nl-BE" sz="1800" baseline="0">
                <a:solidFill>
                  <a:schemeClr val="tx1"/>
                </a:solidFill>
                <a:latin typeface="Times New Roman" panose="02020603050405020304" pitchFamily="18" charset="0"/>
              </a:rPr>
              <a:t>Faalangst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4C42967-808D-E14C-AEC2-1ECF63322C9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18036" y="3179890"/>
            <a:ext cx="1512888" cy="230833"/>
          </a:xfrm>
          <a:prstGeom prst="straightConnector1">
            <a:avLst/>
          </a:prstGeom>
          <a:noFill/>
          <a:ln w="38100" algn="ctr">
            <a:solidFill>
              <a:schemeClr val="bg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77644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E2FC9-8137-6D49-A492-33E1FF18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Modellen vergelijken in 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A3358F6-0D87-624D-AEDD-FD2114B8F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31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4FF391-D598-CE4D-82CB-48A2CF6E6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nl-BE" sz="2000" err="1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(Model1, Model2,…): </a:t>
            </a:r>
          </a:p>
          <a:p>
            <a:pPr lvl="1"/>
            <a:r>
              <a:rPr lang="en-GB" altLang="nl-BE" err="1"/>
              <a:t>onbeperkt</a:t>
            </a:r>
            <a:r>
              <a:rPr lang="en-GB" altLang="nl-BE"/>
              <a:t> </a:t>
            </a:r>
            <a:r>
              <a:rPr lang="en-GB" altLang="nl-BE" err="1"/>
              <a:t>aantal</a:t>
            </a:r>
            <a:r>
              <a:rPr lang="en-GB" altLang="nl-BE"/>
              <a:t> </a:t>
            </a:r>
            <a:r>
              <a:rPr lang="en-GB" altLang="nl-BE" err="1"/>
              <a:t>modellen</a:t>
            </a:r>
            <a:r>
              <a:rPr lang="en-GB" altLang="nl-BE"/>
              <a:t> </a:t>
            </a:r>
            <a:r>
              <a:rPr lang="en-GB" altLang="nl-BE" err="1"/>
              <a:t>vergelijken</a:t>
            </a:r>
            <a:r>
              <a:rPr lang="en-GB" altLang="nl-BE"/>
              <a:t> </a:t>
            </a:r>
          </a:p>
          <a:p>
            <a:pPr lvl="1"/>
            <a:r>
              <a:rPr lang="en-GB" altLang="nl-BE" err="1"/>
              <a:t>gelijk</a:t>
            </a:r>
            <a:r>
              <a:rPr lang="en-GB" altLang="nl-BE"/>
              <a:t> </a:t>
            </a:r>
            <a:r>
              <a:rPr lang="en-GB" altLang="nl-BE" err="1"/>
              <a:t>aantal</a:t>
            </a:r>
            <a:r>
              <a:rPr lang="en-GB" altLang="nl-BE"/>
              <a:t> </a:t>
            </a:r>
            <a:r>
              <a:rPr lang="en-GB" altLang="nl-BE" err="1"/>
              <a:t>observatie-eenheden</a:t>
            </a:r>
            <a:r>
              <a:rPr lang="en-GB" altLang="nl-BE"/>
              <a:t> (</a:t>
            </a:r>
            <a:r>
              <a:rPr lang="en-GB" altLang="nl-BE" err="1"/>
              <a:t>respondenten</a:t>
            </a:r>
            <a:r>
              <a:rPr lang="en-GB" altLang="nl-BE"/>
              <a:t>)</a:t>
            </a:r>
          </a:p>
          <a:p>
            <a:endParaRPr lang="en-GB" altLang="nl-BE"/>
          </a:p>
          <a:p>
            <a:r>
              <a:rPr lang="en-GB" altLang="nl-BE"/>
              <a:t>In R: subset met </a:t>
            </a:r>
            <a:r>
              <a:rPr lang="en-GB" altLang="nl-BE" err="1"/>
              <a:t>enkel</a:t>
            </a:r>
            <a:r>
              <a:rPr lang="en-GB" altLang="nl-BE"/>
              <a:t> </a:t>
            </a:r>
            <a:r>
              <a:rPr lang="en-GB" altLang="nl-BE" err="1"/>
              <a:t>geldige</a:t>
            </a:r>
            <a:r>
              <a:rPr lang="en-GB" altLang="nl-BE"/>
              <a:t> </a:t>
            </a:r>
            <a:r>
              <a:rPr lang="en-GB" altLang="nl-BE" err="1"/>
              <a:t>waarnemingen</a:t>
            </a:r>
            <a:r>
              <a:rPr lang="en-GB" altLang="nl-BE"/>
              <a:t> </a:t>
            </a:r>
            <a:r>
              <a:rPr lang="en-GB" altLang="nl-BE" err="1"/>
              <a:t>voor</a:t>
            </a:r>
            <a:r>
              <a:rPr lang="en-GB" altLang="nl-BE"/>
              <a:t> alle </a:t>
            </a:r>
            <a:r>
              <a:rPr lang="en-GB" altLang="nl-BE" err="1"/>
              <a:t>gebruikte</a:t>
            </a:r>
            <a:r>
              <a:rPr lang="en-GB" altLang="nl-BE"/>
              <a:t> </a:t>
            </a:r>
            <a:r>
              <a:rPr lang="en-GB" altLang="nl-BE" err="1"/>
              <a:t>variabelen</a:t>
            </a:r>
            <a:r>
              <a:rPr lang="en-GB" altLang="nl-BE"/>
              <a:t>:</a:t>
            </a:r>
          </a:p>
          <a:p>
            <a:pPr>
              <a:buFontTx/>
              <a:buNone/>
            </a:pPr>
            <a:endParaRPr lang="en-GB" altLang="nl-BE"/>
          </a:p>
          <a:p>
            <a:pPr>
              <a:buFontTx/>
              <a:buNone/>
            </a:pPr>
            <a:r>
              <a:rPr lang="en-GB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StatistiekB2 &lt;- </a:t>
            </a:r>
            <a:r>
              <a:rPr lang="en-GB" altLang="nl-BE" sz="2000" err="1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na.omit</a:t>
            </a:r>
            <a:r>
              <a:rPr lang="en-GB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StatistiekB[c("Resultaat", "Autonome_mot",</a:t>
            </a:r>
          </a:p>
          <a:p>
            <a:pPr>
              <a:buFontTx/>
              <a:buNone/>
            </a:pPr>
            <a:r>
              <a:rPr lang="nl-BE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						"Interesse", "Faalangst")])</a:t>
            </a:r>
            <a:r>
              <a:rPr lang="nl-NL" altLang="nl-BE" sz="20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GB" altLang="nl-BE" sz="20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4746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E2EDC-F881-8241-A434-9A75F1DD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Modellen vergelijken in 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CC49D80-8154-8544-807B-33BB8D18C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32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543951-F0F9-1648-9479-502A9678C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Model2 &lt;- lm(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Resultaat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Autonome_mot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Interesse,</a:t>
            </a:r>
          </a:p>
          <a:p>
            <a:pPr marL="0" indent="0">
              <a:buFontTx/>
              <a:buNone/>
            </a:pP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            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altLang="nl-BE" sz="1800" u="sng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StatistiekB2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FontTx/>
              <a:buNone/>
            </a:pP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Model3 &lt;- lm(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Resultaat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Autonome_mot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Interesse +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Faalangst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marL="0" indent="0">
              <a:buFontTx/>
              <a:buNone/>
            </a:pP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            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altLang="nl-BE" sz="1800" u="sng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StatistiekB2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FontTx/>
              <a:buNone/>
            </a:pP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de-DE" altLang="nl-BE" sz="180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de-DE" altLang="nl-BE" sz="180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(Model2, Model3)</a:t>
            </a: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Analysis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Variance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Table</a:t>
            </a:r>
          </a:p>
          <a:p>
            <a:pPr marL="0" indent="0">
              <a:buFontTx/>
              <a:buNone/>
            </a:pPr>
            <a:endParaRPr lang="de-DE" altLang="nl-BE" sz="18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Model 1: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Resultaat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Autonome_mot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+ Interesse</a:t>
            </a: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Model 2: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Resultaat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Autonome_mot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+ Interesse +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Faalangst</a:t>
            </a:r>
            <a:endParaRPr lang="de-DE" altLang="nl-BE" sz="18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Res.Df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   RSS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Sq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     F </a:t>
            </a:r>
            <a:r>
              <a:rPr lang="de-DE" altLang="nl-BE" sz="1800" b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(&gt;F)</a:t>
            </a: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1    304 </a:t>
            </a:r>
            <a:r>
              <a:rPr lang="de-DE" altLang="nl-BE" sz="1800">
                <a:latin typeface="Courier New" panose="02070309020205020404" pitchFamily="49" charset="0"/>
                <a:cs typeface="Courier New" panose="02070309020205020404" pitchFamily="49" charset="0"/>
              </a:rPr>
              <a:t>311.05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</a:p>
          <a:p>
            <a:pPr marL="0" indent="0">
              <a:buFontTx/>
              <a:buNone/>
            </a:pP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2    303 </a:t>
            </a:r>
            <a:r>
              <a:rPr lang="de-DE" altLang="nl-BE" sz="1800">
                <a:latin typeface="Courier New" panose="02070309020205020404" pitchFamily="49" charset="0"/>
                <a:cs typeface="Courier New" panose="02070309020205020404" pitchFamily="49" charset="0"/>
              </a:rPr>
              <a:t>309.76</a:t>
            </a:r>
            <a:r>
              <a:rPr lang="de-DE" altLang="nl-BE" sz="1800" b="0">
                <a:latin typeface="Courier New" panose="02070309020205020404" pitchFamily="49" charset="0"/>
                <a:cs typeface="Courier New" panose="02070309020205020404" pitchFamily="49" charset="0"/>
              </a:rPr>
              <a:t>  1    1.2942 1.2659 </a:t>
            </a:r>
            <a:r>
              <a:rPr lang="de-DE" altLang="nl-BE" sz="1800">
                <a:latin typeface="Courier New" panose="02070309020205020404" pitchFamily="49" charset="0"/>
                <a:cs typeface="Courier New" panose="02070309020205020404" pitchFamily="49" charset="0"/>
              </a:rPr>
              <a:t>0.2614</a:t>
            </a:r>
            <a:endParaRPr lang="nl-NL" altLang="nl-BE" sz="18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1528113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5E3E2C-A823-1240-87B6-6EAD5DE6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33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5430D-CD53-7642-86E1-BD495317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12" y="620713"/>
            <a:ext cx="5505767" cy="1385085"/>
          </a:xfrm>
        </p:spPr>
        <p:txBody>
          <a:bodyPr>
            <a:normAutofit fontScale="90000"/>
          </a:bodyPr>
          <a:lstStyle/>
          <a:p>
            <a:r>
              <a:rPr lang="nl-BE"/>
              <a:t>Meervoudige regressieanalyse samengevat…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2E06DD-5EEF-C245-925D-855E9B4220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4313" y="2272145"/>
            <a:ext cx="5365090" cy="396514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/>
              <a:t>Modellen vergelijken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Beste model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Assumpties beste model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Intercept + slopes (en stat. sign.) 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Model fit (</a:t>
            </a:r>
            <a:r>
              <a:rPr lang="nl-BE" i="1"/>
              <a:t>R</a:t>
            </a:r>
            <a:r>
              <a:rPr lang="nl-BE" i="1" baseline="30000"/>
              <a:t>2</a:t>
            </a:r>
            <a:r>
              <a:rPr lang="nl-BE"/>
              <a:t>) (en stat. sign.) 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(Visualisatie a.d.h.v. scatterplot met regressielijn ifv OV)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02CB0FD9-9CCA-654F-A7ED-877FDBB83B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37075" b="-37075"/>
          <a:stretch/>
        </p:blipFill>
        <p:spPr>
          <a:xfrm>
            <a:off x="623889" y="620713"/>
            <a:ext cx="5145732" cy="5616575"/>
          </a:xfr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301525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22E76-2806-584A-A6BE-AB07F6EE2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Huiswerk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233C605-2ED2-F44A-A358-6A35CD7A3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13B50C-7025-3A46-B273-07690D17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r>
              <a:rPr lang="nl-BE" b="0"/>
              <a:t>Hoofdstuk rond regressieanalyse als Lingua Franca doornemen</a:t>
            </a:r>
          </a:p>
          <a:p>
            <a:r>
              <a:rPr lang="nl-BE" b="0"/>
              <a:t>Script!</a:t>
            </a:r>
          </a:p>
          <a:p>
            <a:r>
              <a:rPr lang="nl-BE" b="0"/>
              <a:t>ZSO 7</a:t>
            </a:r>
          </a:p>
        </p:txBody>
      </p:sp>
    </p:spTree>
    <p:extLst>
      <p:ext uri="{BB962C8B-B14F-4D97-AF65-F5344CB8AC3E}">
        <p14:creationId xmlns:p14="http://schemas.microsoft.com/office/powerpoint/2010/main" val="155615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6FC219E-2B52-8B46-BCE5-D6ECF9B24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35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D75492-2D3D-2347-964F-1B7AC12D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47588DA9-5F49-F746-B1D9-BBA874481F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300680" b="-300680"/>
          <a:stretch/>
        </p:blipFill>
        <p:spPr/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F942E4-C56A-C74A-B286-4DF9F2C68C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6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A1217-D597-0542-B9E0-AE460B8A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Correlaties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C589277-70B6-2F40-BDF5-C31B24ACC0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9F5142-B6D4-8743-92D0-A692976EA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0" indent="0">
              <a:buNone/>
            </a:pPr>
            <a:endParaRPr lang="nl-BE" sz="16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nl-BE" sz="16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nl-BE" sz="1600">
              <a:solidFill>
                <a:srgbClr val="1C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library(ggplot2)  #toppakket om te plotten 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library(GGally)   #pakket nodig om deze plot te maken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StatB_cor_data &lt;- StatistiekB[, c(4:8)]</a:t>
            </a:r>
          </a:p>
          <a:p>
            <a:pPr marL="0" indent="0">
              <a:buNone/>
            </a:pPr>
            <a:r>
              <a:rPr lang="nl-BE" sz="16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ggcorr(StatB_cor_data)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5087BF-6186-CD4E-A896-A753C16D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752" y="3417200"/>
            <a:ext cx="6062524" cy="328709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52BC1EE-3DD4-3146-8470-C3766C915C1D}"/>
              </a:ext>
            </a:extLst>
          </p:cNvPr>
          <p:cNvSpPr/>
          <p:nvPr/>
        </p:nvSpPr>
        <p:spPr bwMode="auto">
          <a:xfrm>
            <a:off x="130243" y="1269632"/>
            <a:ext cx="11929236" cy="114495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3E03CF-8381-424A-92B7-E3214A737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" y="1476602"/>
            <a:ext cx="1047751" cy="663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ED36A6C-B2CC-BD4A-B673-587F86CABA87}"/>
              </a:ext>
            </a:extLst>
          </p:cNvPr>
          <p:cNvSpPr txBox="1"/>
          <p:nvPr/>
        </p:nvSpPr>
        <p:spPr>
          <a:xfrm>
            <a:off x="4110182" y="1210921"/>
            <a:ext cx="7962549" cy="122520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342900" indent="-342900">
              <a:buFontTx/>
              <a:buAutoNum type="alphaUcParenR"/>
            </a:pPr>
            <a:r>
              <a:rPr lang="nl-BE" sz="16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 één na vinden we alle correlaties vermoedelijk ook in de populatie terug.</a:t>
            </a:r>
          </a:p>
          <a:p>
            <a:pPr marL="342900" indent="-342900">
              <a:buAutoNum type="alphaUcParenR"/>
            </a:pPr>
            <a:r>
              <a:rPr lang="nl-BE" sz="16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Wie meer faalangst heeft, is wel meer geïnteresseerd in statistiek (in de steekproef).</a:t>
            </a:r>
          </a:p>
          <a:p>
            <a:pPr marL="342900" indent="-342900">
              <a:buFontTx/>
              <a:buAutoNum type="alphaUcParenR"/>
            </a:pPr>
            <a:r>
              <a:rPr lang="nl-BE" sz="16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 sterkste samenhang is deze tussen “Resultaat” en “Autonome motivatie”.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2DB6061-2969-7941-B77A-3DA4B27B7B6E}"/>
              </a:ext>
            </a:extLst>
          </p:cNvPr>
          <p:cNvSpPr txBox="1"/>
          <p:nvPr/>
        </p:nvSpPr>
        <p:spPr>
          <a:xfrm>
            <a:off x="1418917" y="1440397"/>
            <a:ext cx="2886075" cy="430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5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Welke conclusie</a:t>
            </a:r>
          </a:p>
          <a:p>
            <a:pPr algn="l"/>
            <a:r>
              <a:rPr lang="nl-BE" sz="25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is FOUT?</a:t>
            </a:r>
          </a:p>
        </p:txBody>
      </p:sp>
    </p:spTree>
    <p:extLst>
      <p:ext uri="{BB962C8B-B14F-4D97-AF65-F5344CB8AC3E}">
        <p14:creationId xmlns:p14="http://schemas.microsoft.com/office/powerpoint/2010/main" val="32163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  egressie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Model1 &lt;- lm(Resultaat ~ Autonome_mot, data = StatistiekB)</a:t>
            </a:r>
          </a:p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summary(Model1)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lm(formula = Resultaat ~ Autonome_mot, data = StatistiekB)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-3.3142 -0.7346 -0.0244  0.7036  3.4245 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Estimate Std. Error t value Pr(&gt;|t|)   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(Intercept)  2.345113   0.275843   8.502 3.43e-16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Autonome_mot 0.144893   0.004531  31.979  &lt; 2e-16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Signif. codes:  0 ‘***’ 0.001 ‘**’ 0.01 ‘*’ 0.05 ‘.’ 0.1 ‘ ’ 1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 standard error: 1.006 on 414 degrees of freedom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(84 observations deleted due to missingness)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Multiple R-squared:  0.7118,	Adjusted R-squared:  0.7111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F-statistic:  1023 on 1 and 414 DF,  p-value: &lt; 2.2e-16</a:t>
            </a:r>
          </a:p>
        </p:txBody>
      </p:sp>
      <p:pic>
        <p:nvPicPr>
          <p:cNvPr id="5" name="Picture 2" descr="Afbeeldingsresultaat voor R">
            <a:extLst>
              <a:ext uri="{FF2B5EF4-FFF2-40B4-BE49-F238E27FC236}">
                <a16:creationId xmlns:a16="http://schemas.microsoft.com/office/drawing/2014/main" id="{946DB829-E028-2A41-BAE7-67414F2B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8" y="662915"/>
            <a:ext cx="504703" cy="5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D5E3967-7C7E-0040-9749-F6ECBA8514B0}"/>
              </a:ext>
            </a:extLst>
          </p:cNvPr>
          <p:cNvSpPr txBox="1"/>
          <p:nvPr/>
        </p:nvSpPr>
        <p:spPr>
          <a:xfrm>
            <a:off x="7705344" y="2926080"/>
            <a:ext cx="4192997" cy="816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Wat rapporteren?</a:t>
            </a:r>
          </a:p>
          <a:p>
            <a:pPr algn="l"/>
            <a:r>
              <a:rPr lang="nl-BE" sz="28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Hoe interpreteren?</a:t>
            </a:r>
          </a:p>
        </p:txBody>
      </p:sp>
    </p:spTree>
    <p:extLst>
      <p:ext uri="{BB962C8B-B14F-4D97-AF65-F5344CB8AC3E}">
        <p14:creationId xmlns:p14="http://schemas.microsoft.com/office/powerpoint/2010/main" val="107477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62ABF-FA98-224C-80D0-32D8EEAF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  egressie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BF0C84-80EF-D34A-9358-9BF7585BD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D5E720-9E63-0846-9387-C25CBD5C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Model1 &lt;- lm(Resultaat ~ Autonome_mot, data = StatistiekB)</a:t>
            </a:r>
          </a:p>
          <a:p>
            <a:pPr marL="0" indent="0">
              <a:buNone/>
            </a:pPr>
            <a:r>
              <a:rPr lang="nl-BE" sz="1200">
                <a:solidFill>
                  <a:srgbClr val="1C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summary(Model1)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lm(formula = Resultaat ~ Autonome_mot, data = StatistiekB)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-3.3142 -0.7346 -0.0244  0.7036  3.4245 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Estimate Std. Error t value Pr(&gt;|t|)    </a:t>
            </a:r>
          </a:p>
          <a:p>
            <a:pPr marL="0" indent="0">
              <a:buNone/>
            </a:pP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 2.345113</a:t>
            </a:r>
            <a:r>
              <a:rPr lang="nl-BE" sz="120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0.275843   8.502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3.43e-16 ***</a:t>
            </a:r>
          </a:p>
          <a:p>
            <a:pPr marL="0" indent="0">
              <a:buNone/>
            </a:pP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Autonome_mot 0.144893   </a:t>
            </a: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0.004531  31.979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2e-16 ***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Signif. codes:  0 ‘***’ 0.001 ‘**’ 0.01 ‘*’ 0.05 ‘.’ 0.1 ‘ ’ 1</a:t>
            </a:r>
          </a:p>
          <a:p>
            <a:pPr marL="0" indent="0">
              <a:buNone/>
            </a:pPr>
            <a:endParaRPr lang="nl-BE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Residual standard error: 1.006 on 414 degrees of freedom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  (84 observations deleted due to missingness)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Multiple R-squared:  0.7118,	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Adjusted R-squared:  0.7111</a:t>
            </a:r>
            <a:r>
              <a:rPr lang="nl-BE" sz="1200" b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nl-BE" sz="1200" b="0">
                <a:latin typeface="Courier New" panose="02070309020205020404" pitchFamily="49" charset="0"/>
                <a:cs typeface="Courier New" panose="02070309020205020404" pitchFamily="49" charset="0"/>
              </a:rPr>
              <a:t>F-statistic:  1023 on 1 and 414 DF, 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p-value:</a:t>
            </a:r>
            <a:r>
              <a:rPr lang="nl-BE" sz="1200" b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sz="12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 2.2e-16</a:t>
            </a:r>
          </a:p>
        </p:txBody>
      </p:sp>
      <p:pic>
        <p:nvPicPr>
          <p:cNvPr id="5" name="Picture 2" descr="Afbeeldingsresultaat voor R">
            <a:extLst>
              <a:ext uri="{FF2B5EF4-FFF2-40B4-BE49-F238E27FC236}">
                <a16:creationId xmlns:a16="http://schemas.microsoft.com/office/drawing/2014/main" id="{946DB829-E028-2A41-BAE7-67414F2B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667" l="4000" r="94667">
                        <a14:foregroundMark x1="15556" y1="24889" x2="4000" y2="64000"/>
                        <a14:foregroundMark x1="4000" y1="64000" x2="4000" y2="65778"/>
                        <a14:foregroundMark x1="19556" y1="12000" x2="55111" y2="7556"/>
                        <a14:foregroundMark x1="55111" y1="7556" x2="61333" y2="7556"/>
                        <a14:foregroundMark x1="20000" y1="51556" x2="35111" y2="84000"/>
                        <a14:foregroundMark x1="35111" y1="84000" x2="57333" y2="84000"/>
                        <a14:foregroundMark x1="57333" y1="84000" x2="76444" y2="71556"/>
                        <a14:foregroundMark x1="76444" y1="71556" x2="80000" y2="51556"/>
                        <a14:foregroundMark x1="80000" y1="51556" x2="76000" y2="44444"/>
                        <a14:foregroundMark x1="47111" y1="58222" x2="55556" y2="67111"/>
                        <a14:foregroundMark x1="39556" y1="53333" x2="39556" y2="26222"/>
                        <a14:foregroundMark x1="47111" y1="35111" x2="55556" y2="38222"/>
                        <a14:foregroundMark x1="48889" y1="28000" x2="65778" y2="30222"/>
                        <a14:foregroundMark x1="65778" y1="30222" x2="56000" y2="44444"/>
                        <a14:foregroundMark x1="56000" y1="44444" x2="65333" y2="68000"/>
                        <a14:foregroundMark x1="31556" y1="67111" x2="45333" y2="67111"/>
                        <a14:foregroundMark x1="81333" y1="35556" x2="89778" y2="64000"/>
                        <a14:foregroundMark x1="62667" y1="90222" x2="82667" y2="83556"/>
                        <a14:foregroundMark x1="82667" y1="83556" x2="91111" y2="64444"/>
                        <a14:foregroundMark x1="91111" y1="64444" x2="88000" y2="24000"/>
                        <a14:foregroundMark x1="88000" y1="24000" x2="78667" y2="16444"/>
                        <a14:foregroundMark x1="39556" y1="92889" x2="39556" y2="92889"/>
                        <a14:foregroundMark x1="43111" y1="98667" x2="51556" y2="99111"/>
                        <a14:foregroundMark x1="39556" y1="67111" x2="39556" y2="56444"/>
                        <a14:foregroundMark x1="24444" y1="8444" x2="31111" y2="5778"/>
                        <a14:foregroundMark x1="48444" y1="48889" x2="54222" y2="52889"/>
                        <a14:foregroundMark x1="93333" y1="44000" x2="94667" y2="50667"/>
                        <a14:foregroundMark x1="33778" y1="4889" x2="50667" y2="2667"/>
                        <a14:foregroundMark x1="50667" y1="2667" x2="5155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8" y="662915"/>
            <a:ext cx="504703" cy="5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D5E3967-7C7E-0040-9749-F6ECBA8514B0}"/>
              </a:ext>
            </a:extLst>
          </p:cNvPr>
          <p:cNvSpPr txBox="1"/>
          <p:nvPr/>
        </p:nvSpPr>
        <p:spPr>
          <a:xfrm>
            <a:off x="7705344" y="2926080"/>
            <a:ext cx="4192997" cy="816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Wat rapporteren?</a:t>
            </a:r>
          </a:p>
          <a:p>
            <a:pPr algn="l"/>
            <a:r>
              <a:rPr lang="nl-BE" sz="2800"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Hoe interpreteren?</a:t>
            </a:r>
          </a:p>
        </p:txBody>
      </p:sp>
    </p:spTree>
    <p:extLst>
      <p:ext uri="{BB962C8B-B14F-4D97-AF65-F5344CB8AC3E}">
        <p14:creationId xmlns:p14="http://schemas.microsoft.com/office/powerpoint/2010/main" val="221979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5E3E2C-A823-1240-87B6-6EAD5DE6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E5430D-CD53-7642-86E1-BD495317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121" y="620713"/>
            <a:ext cx="5003800" cy="1385085"/>
          </a:xfrm>
        </p:spPr>
        <p:txBody>
          <a:bodyPr/>
          <a:lstStyle/>
          <a:p>
            <a:r>
              <a:rPr lang="nl-BE"/>
              <a:t>Assumpties regressieanalyse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2E06DD-5EEF-C245-925D-855E9B4220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04BFA3DA-DFC8-E74A-BE29-3A9BE645EE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18231" b="-18231"/>
          <a:stretch/>
        </p:blipFill>
        <p:spPr>
          <a:xfrm>
            <a:off x="623889" y="620713"/>
            <a:ext cx="5145732" cy="5616575"/>
          </a:xfrm>
        </p:spPr>
      </p:pic>
    </p:spTree>
    <p:extLst>
      <p:ext uri="{BB962C8B-B14F-4D97-AF65-F5344CB8AC3E}">
        <p14:creationId xmlns:p14="http://schemas.microsoft.com/office/powerpoint/2010/main" val="147286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DACA-52F2-B544-8FC1-530354D9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Waarom lineair?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0B47242-72CD-5D4E-BFDA-DD3596F880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6BC146-99F3-8146-B708-09DF0CE85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nl-BE">
                <a:ea typeface="ＭＳ Ｐゴシック" charset="0"/>
                <a:cs typeface="ＭＳ Ｐゴシック" charset="0"/>
              </a:rPr>
              <a:t>Empirisch vaak voorkomend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>
                <a:ea typeface="ＭＳ Ｐゴシック" charset="0"/>
                <a:cs typeface="ＭＳ Ｐゴシック" charset="0"/>
              </a:rPr>
              <a:t>Spaarzaam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>
                <a:ea typeface="ＭＳ Ｐゴシック" charset="0"/>
                <a:cs typeface="ＭＳ Ｐゴシック" charset="0"/>
              </a:rPr>
              <a:t>Theorie zegt meestal weinig over mogelijke vorm van niet-lineaire verbanden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nl-B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3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2075D-01DB-5641-A1B9-A88661F2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Homoscedasticiteit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D09AFEE-7ACD-CF48-B371-C7350AC15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207432-7744-084A-90BA-C425098D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60303"/>
            <a:ext cx="10944226" cy="4660279"/>
          </a:xfrm>
        </p:spPr>
        <p:txBody>
          <a:bodyPr/>
          <a:lstStyle/>
          <a:p>
            <a:r>
              <a:rPr lang="nl-BE" altLang="nl-BE" i="1"/>
              <a:t>Variantie in Y is constant en bijgevolg NIET afhankelijk van X </a:t>
            </a:r>
            <a:endParaRPr lang="nl-BE" i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7BF598-F5CB-434E-9800-F08372DB4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10" y="2552700"/>
            <a:ext cx="7556500" cy="3276600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0C466101-06BB-BD4A-BF4E-A2073979FE67}"/>
              </a:ext>
            </a:extLst>
          </p:cNvPr>
          <p:cNvGrpSpPr/>
          <p:nvPr/>
        </p:nvGrpSpPr>
        <p:grpSpPr>
          <a:xfrm>
            <a:off x="3769513" y="5757342"/>
            <a:ext cx="511043" cy="553105"/>
            <a:chOff x="1379881" y="3986783"/>
            <a:chExt cx="511043" cy="553105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C7BD959-8DBB-D44A-AECE-D04600BA5FF2}"/>
                </a:ext>
              </a:extLst>
            </p:cNvPr>
            <p:cNvSpPr/>
            <p:nvPr/>
          </p:nvSpPr>
          <p:spPr bwMode="auto">
            <a:xfrm>
              <a:off x="1380771" y="3986783"/>
              <a:ext cx="510153" cy="53062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7" name="Afbeelding 6" descr="Afbeelding met tafel&#10;&#10;Automatisch gegenereerde beschrijving">
              <a:extLst>
                <a:ext uri="{FF2B5EF4-FFF2-40B4-BE49-F238E27FC236}">
                  <a16:creationId xmlns:a16="http://schemas.microsoft.com/office/drawing/2014/main" id="{52DCEAA4-09B0-054E-BD9E-3941BE5B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625" b="71797" l="2187" r="9943"/>
                      </a14:imgEffect>
                    </a14:imgLayer>
                  </a14:imgProps>
                </a:ext>
              </a:extLst>
            </a:blip>
            <a:srcRect l="2214" t="64081" r="90855" b="27307"/>
            <a:stretch/>
          </p:blipFill>
          <p:spPr>
            <a:xfrm>
              <a:off x="1379881" y="4009263"/>
              <a:ext cx="510155" cy="530625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F5871ABE-4B02-B240-9AB2-E1FC2B9AC2AA}"/>
              </a:ext>
            </a:extLst>
          </p:cNvPr>
          <p:cNvGrpSpPr/>
          <p:nvPr/>
        </p:nvGrpSpPr>
        <p:grpSpPr>
          <a:xfrm>
            <a:off x="7425294" y="5757342"/>
            <a:ext cx="551163" cy="530625"/>
            <a:chOff x="1338873" y="4767072"/>
            <a:chExt cx="551163" cy="530625"/>
          </a:xfrm>
          <a:solidFill>
            <a:schemeClr val="accent2"/>
          </a:solidFill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E9015E0-A0EE-B449-98E0-5E9283C1C032}"/>
                </a:ext>
              </a:extLst>
            </p:cNvPr>
            <p:cNvSpPr/>
            <p:nvPr/>
          </p:nvSpPr>
          <p:spPr bwMode="auto">
            <a:xfrm>
              <a:off x="1379882" y="4767072"/>
              <a:ext cx="510154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179388" indent="-179388" algn="ctr">
                <a:spcAft>
                  <a:spcPts val="450"/>
                </a:spcAft>
                <a:buFont typeface="Arial" charset="0"/>
                <a:buChar char="•"/>
              </a:pPr>
              <a:endParaRPr lang="nl-BE" sz="1600">
                <a:latin typeface="Verdana" charset="0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pic>
          <p:nvPicPr>
            <p:cNvPr id="9" name="Afbeelding 8" descr="Afbeelding met tafel&#10;&#10;Automatisch gegenereerde beschrijving">
              <a:extLst>
                <a:ext uri="{FF2B5EF4-FFF2-40B4-BE49-F238E27FC236}">
                  <a16:creationId xmlns:a16="http://schemas.microsoft.com/office/drawing/2014/main" id="{42533452-5AB5-4F4D-9580-A1A6AABD9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50" b="71422" l="53033" r="59788"/>
                      </a14:imgEffect>
                    </a14:imgLayer>
                  </a14:imgProps>
                </a:ext>
              </a:extLst>
            </a:blip>
            <a:srcRect l="52189" t="63707" r="40880" b="27681"/>
            <a:stretch/>
          </p:blipFill>
          <p:spPr>
            <a:xfrm>
              <a:off x="1338873" y="4767072"/>
              <a:ext cx="510153" cy="53062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55088654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inhoud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anchor="ctr"/>
      <a:lstStyle>
        <a:defPPr marL="179388" indent="-179388">
          <a:spcAft>
            <a:spcPts val="450"/>
          </a:spcAft>
          <a:buFont typeface="Arial" charset="0"/>
          <a:buChar char="•"/>
          <a:defRPr sz="1600" dirty="0">
            <a:latin typeface="Verdana" charset="0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b="1" dirty="0">
            <a:solidFill>
              <a:schemeClr val="bg1"/>
            </a:solidFill>
            <a:latin typeface="Gotham" panose="02000603040000020004" pitchFamily="2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elslide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3E4096B1224744B14B28F94E3FEB1B" ma:contentTypeVersion="8" ma:contentTypeDescription="Een nieuw document maken." ma:contentTypeScope="" ma:versionID="dd69ad4b946f0bf0a6a24c2874057b2a">
  <xsd:schema xmlns:xsd="http://www.w3.org/2001/XMLSchema" xmlns:xs="http://www.w3.org/2001/XMLSchema" xmlns:p="http://schemas.microsoft.com/office/2006/metadata/properties" xmlns:ns2="6b30ab21-c247-4d68-a057-2d2e000e95f9" targetNamespace="http://schemas.microsoft.com/office/2006/metadata/properties" ma:root="true" ma:fieldsID="89681776de429ea430604d1296cc4f75" ns2:_="">
    <xsd:import namespace="6b30ab21-c247-4d68-a057-2d2e000e95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0ab21-c247-4d68-a057-2d2e000e95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569AA9-50A3-467D-8B67-8AE1EAD3FC34}">
  <ds:schemaRefs>
    <ds:schemaRef ds:uri="6b30ab21-c247-4d68-a057-2d2e000e95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64DAEF-56C7-4F5C-B4E2-F8B2854728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B1CE31-3782-4378-AA46-EEB2EB2B2E6D}">
  <ds:schemaRefs>
    <ds:schemaRef ds:uri="6b30ab21-c247-4d68-a057-2d2e000e95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Application>Microsoft Office PowerPoint</Application>
  <PresentationFormat>Widescreen</PresentationFormat>
  <Slides>35</Slides>
  <Notes>28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UAntwerpen-inhoud</vt:lpstr>
      <vt:lpstr>UAntwerpen_titelslide</vt:lpstr>
      <vt:lpstr>Statistiek B – contactmoment 4</vt:lpstr>
      <vt:lpstr>PowerPoint Presentation</vt:lpstr>
      <vt:lpstr>Te.   ugblik   </vt:lpstr>
      <vt:lpstr>Correlaties</vt:lpstr>
      <vt:lpstr>   egressie</vt:lpstr>
      <vt:lpstr>   egressie</vt:lpstr>
      <vt:lpstr>Assumpties regressieanalyse</vt:lpstr>
      <vt:lpstr>Waarom lineair?</vt:lpstr>
      <vt:lpstr>Homoscedasticiteit</vt:lpstr>
      <vt:lpstr>Geen outliers</vt:lpstr>
      <vt:lpstr>Geen clustering</vt:lpstr>
      <vt:lpstr>Hoe cont     oleren?</vt:lpstr>
      <vt:lpstr>Standaardgrafieken uit R</vt:lpstr>
      <vt:lpstr>Residuele vs geschatte waarden</vt:lpstr>
      <vt:lpstr>Scale-location plot</vt:lpstr>
      <vt:lpstr>QQ-plot</vt:lpstr>
      <vt:lpstr>Twee maten om outliers te evalueren?</vt:lpstr>
      <vt:lpstr>Interactieve grafieken uit OLP2 functies</vt:lpstr>
      <vt:lpstr>Andere assumpties?</vt:lpstr>
      <vt:lpstr>Meervoudige regressieanalyse</vt:lpstr>
      <vt:lpstr>Een voorbeeld</vt:lpstr>
      <vt:lpstr>Enkelvoudige regressie - visueel</vt:lpstr>
      <vt:lpstr>Meervoudige regressie - visueel</vt:lpstr>
      <vt:lpstr>Meervoudige regressie - formule</vt:lpstr>
      <vt:lpstr>   egressie</vt:lpstr>
      <vt:lpstr> Voorspellen!</vt:lpstr>
      <vt:lpstr> Voorspellen!</vt:lpstr>
      <vt:lpstr>Meervoudige regressie – extra assumptie</vt:lpstr>
      <vt:lpstr>VIF in R</vt:lpstr>
      <vt:lpstr>Het ene model is het andere niet…</vt:lpstr>
      <vt:lpstr>Modellen vergelijken in R</vt:lpstr>
      <vt:lpstr>Modellen vergelijken in R</vt:lpstr>
      <vt:lpstr>Meervoudige regressieanalyse samengevat…</vt:lpstr>
      <vt:lpstr>Huiswerk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</cp:revision>
  <cp:lastPrinted>2025-03-26T13:20:08Z</cp:lastPrinted>
  <dcterms:created xsi:type="dcterms:W3CDTF">2020-12-07T09:05:54Z</dcterms:created>
  <dcterms:modified xsi:type="dcterms:W3CDTF">2025-03-26T15:43:04Z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0x010100D33E4096B1224744B14B28F94E3FEB1B</vt:lpwstr>
  </property>
</Properties>
</file>